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56" r:id="rId2"/>
    <p:sldId id="265" r:id="rId3"/>
    <p:sldId id="305" r:id="rId4"/>
    <p:sldId id="275"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 id="306" r:id="rId26"/>
    <p:sldId id="258" r:id="rId27"/>
    <p:sldId id="260"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668" y="-84"/>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381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8EAB5A9-E342-4C8F-9F7A-365A55818E7F}" type="datetimeFigureOut">
              <a:rPr lang="ru-RU" smtClean="0"/>
              <a:t>06.04.2017</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00EF9C1-7980-444E-97CD-9944E6BD6EC4}" type="slidenum">
              <a:rPr lang="ru-RU" smtClean="0"/>
              <a:t>‹#›</a:t>
            </a:fld>
            <a:endParaRPr lang="ru-RU"/>
          </a:p>
        </p:txBody>
      </p:sp>
    </p:spTree>
    <p:extLst>
      <p:ext uri="{BB962C8B-B14F-4D97-AF65-F5344CB8AC3E}">
        <p14:creationId xmlns:p14="http://schemas.microsoft.com/office/powerpoint/2010/main" val="3617189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BB3F5F-3E3C-4C1C-83D4-AB110C16C32F}" type="datetimeFigureOut">
              <a:rPr lang="ru-RU" smtClean="0"/>
              <a:t>06.04.2017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CCFAB6-E9F6-4A2E-B670-ACA32DB2659B}" type="slidenum">
              <a:rPr lang="ru-RU" smtClean="0"/>
              <a:t>‹#›</a:t>
            </a:fld>
            <a:endParaRPr lang="ru-RU"/>
          </a:p>
        </p:txBody>
      </p:sp>
    </p:spTree>
    <p:extLst>
      <p:ext uri="{BB962C8B-B14F-4D97-AF65-F5344CB8AC3E}">
        <p14:creationId xmlns:p14="http://schemas.microsoft.com/office/powerpoint/2010/main" val="3671718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06.04.2017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371686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06.04.2017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152031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06.04.2017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659912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06.04.2017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694855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06.04.2017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048117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06.04.2017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123784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06.04.2017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401999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06.04.2017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408529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06.04.2017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739513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06.04.2017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718454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06.04.2017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140515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74638"/>
            <a:ext cx="8147248"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539552" y="1600200"/>
            <a:ext cx="8147248" cy="4525963"/>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06.04.2017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
        <p:nvSpPr>
          <p:cNvPr id="7" name="Прямоугольник 6"/>
          <p:cNvSpPr/>
          <p:nvPr userDrawn="1"/>
        </p:nvSpPr>
        <p:spPr>
          <a:xfrm>
            <a:off x="0" y="0"/>
            <a:ext cx="539552"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4665967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Arial Narrow" panose="020B0606020202030204"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consultant.ru/document/cons_doc_LAW_147218/"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877938" y="1916832"/>
            <a:ext cx="7772400" cy="1902073"/>
          </a:xfrm>
        </p:spPr>
        <p:txBody>
          <a:bodyPr>
            <a:noAutofit/>
          </a:bodyPr>
          <a:lstStyle/>
          <a:p>
            <a:pPr marL="0" indent="0"/>
            <a:r>
              <a:rPr lang="ru-RU" sz="2400" b="1" dirty="0">
                <a:hlinkClick r:id="rId2"/>
              </a:rPr>
              <a:t>Федеральный закон от 07.06.2013 N 108-ФЗ </a:t>
            </a:r>
            <a:r>
              <a:rPr lang="ru-RU" sz="2400" b="1" dirty="0" smtClean="0">
                <a:hlinkClick r:id="rId2"/>
              </a:rPr>
              <a:t/>
            </a:r>
            <a:br>
              <a:rPr lang="ru-RU" sz="2400" b="1" dirty="0" smtClean="0">
                <a:hlinkClick r:id="rId2"/>
              </a:rPr>
            </a:br>
            <a:r>
              <a:rPr lang="ru-RU" sz="2400" b="1" dirty="0" smtClean="0">
                <a:hlinkClick r:id="rId2"/>
              </a:rPr>
              <a:t>(</a:t>
            </a:r>
            <a:r>
              <a:rPr lang="ru-RU" sz="2400" b="1" dirty="0">
                <a:hlinkClick r:id="rId2"/>
              </a:rPr>
              <a:t>ред. от 03.07.2016) </a:t>
            </a:r>
            <a:br>
              <a:rPr lang="ru-RU" sz="2400" b="1" dirty="0">
                <a:hlinkClick r:id="rId2"/>
              </a:rPr>
            </a:br>
            <a:r>
              <a:rPr lang="ru-RU" sz="2400" b="1" dirty="0">
                <a:hlinkClick r:id="rId2"/>
              </a:rPr>
              <a:t>"О подготовке и проведении в Российской Федерации чемпионата мира по футболу FIFA 2018 года, Кубка конфедераций FIFA 2017 года и внесении изменений в отдельные законодательные акты..."</a:t>
            </a:r>
            <a:r>
              <a:rPr lang="ru-RU" sz="2400" b="1" dirty="0"/>
              <a:t>   </a:t>
            </a:r>
            <a:endParaRPr lang="ru-RU" sz="2400" dirty="0"/>
          </a:p>
        </p:txBody>
      </p:sp>
      <p:sp>
        <p:nvSpPr>
          <p:cNvPr id="5" name="Подзаголовок 4"/>
          <p:cNvSpPr>
            <a:spLocks noGrp="1"/>
          </p:cNvSpPr>
          <p:nvPr>
            <p:ph type="subTitle" idx="1"/>
          </p:nvPr>
        </p:nvSpPr>
        <p:spPr>
          <a:xfrm>
            <a:off x="1623628" y="5917894"/>
            <a:ext cx="6400800" cy="936104"/>
          </a:xfrm>
        </p:spPr>
        <p:txBody>
          <a:bodyPr>
            <a:normAutofit fontScale="40000" lnSpcReduction="20000"/>
          </a:bodyPr>
          <a:lstStyle/>
          <a:p>
            <a:pPr lvl="0"/>
            <a:r>
              <a:rPr lang="ru-RU" b="1" dirty="0">
                <a:solidFill>
                  <a:srgbClr val="002060"/>
                </a:solidFill>
                <a:latin typeface="Arial" panose="020B0604020202020204" pitchFamily="34" charset="0"/>
                <a:cs typeface="Arial" panose="020B0604020202020204" pitchFamily="34" charset="0"/>
              </a:rPr>
              <a:t>Экспертно-консультативный совет родительской общественности </a:t>
            </a:r>
          </a:p>
          <a:p>
            <a:pPr lvl="0"/>
            <a:r>
              <a:rPr lang="ru-RU" b="1" dirty="0">
                <a:solidFill>
                  <a:srgbClr val="002060"/>
                </a:solidFill>
                <a:latin typeface="Arial" panose="020B0604020202020204" pitchFamily="34" charset="0"/>
                <a:cs typeface="Arial" panose="020B0604020202020204" pitchFamily="34" charset="0"/>
              </a:rPr>
              <a:t>при </a:t>
            </a:r>
            <a:r>
              <a:rPr lang="ru-RU" b="1" dirty="0" err="1" smtClean="0">
                <a:solidFill>
                  <a:srgbClr val="002060"/>
                </a:solidFill>
                <a:latin typeface="Arial" panose="020B0604020202020204" pitchFamily="34" charset="0"/>
                <a:cs typeface="Arial" panose="020B0604020202020204" pitchFamily="34" charset="0"/>
              </a:rPr>
              <a:t>ДОгМ</a:t>
            </a:r>
            <a:r>
              <a:rPr lang="ru-RU" dirty="0" smtClean="0">
                <a:solidFill>
                  <a:srgbClr val="002060"/>
                </a:solidFill>
                <a:latin typeface="Arial" panose="020B0604020202020204" pitchFamily="34" charset="0"/>
                <a:cs typeface="Arial" panose="020B0604020202020204" pitchFamily="34" charset="0"/>
              </a:rPr>
              <a:t> </a:t>
            </a:r>
            <a:endParaRPr lang="ru-RU" dirty="0">
              <a:solidFill>
                <a:srgbClr val="002060"/>
              </a:solidFill>
              <a:latin typeface="Arial" panose="020B0604020202020204" pitchFamily="34" charset="0"/>
              <a:cs typeface="Arial" panose="020B0604020202020204" pitchFamily="34" charset="0"/>
            </a:endParaRPr>
          </a:p>
          <a:p>
            <a:pPr lvl="0"/>
            <a:endParaRPr lang="ru-RU" b="1" dirty="0" smtClean="0">
              <a:solidFill>
                <a:srgbClr val="002060"/>
              </a:solidFill>
              <a:latin typeface="Arial" panose="020B0604020202020204" pitchFamily="34" charset="0"/>
              <a:cs typeface="Arial" panose="020B0604020202020204" pitchFamily="34" charset="0"/>
            </a:endParaRPr>
          </a:p>
          <a:p>
            <a:pPr lvl="0"/>
            <a:r>
              <a:rPr lang="ru-RU" b="1" dirty="0" smtClean="0">
                <a:solidFill>
                  <a:srgbClr val="002060"/>
                </a:solidFill>
                <a:latin typeface="Arial" panose="020B0604020202020204" pitchFamily="34" charset="0"/>
                <a:cs typeface="Arial" panose="020B0604020202020204" pitchFamily="34" charset="0"/>
              </a:rPr>
              <a:t>Комиссия </a:t>
            </a:r>
            <a:r>
              <a:rPr lang="ru-RU" b="1" dirty="0">
                <a:solidFill>
                  <a:srgbClr val="002060"/>
                </a:solidFill>
                <a:latin typeface="Arial" panose="020B0604020202020204" pitchFamily="34" charset="0"/>
                <a:cs typeface="Arial" panose="020B0604020202020204" pitchFamily="34" charset="0"/>
              </a:rPr>
              <a:t>по профилактике негативных проявлений среди обучающихся</a:t>
            </a:r>
          </a:p>
          <a:p>
            <a:endParaRPr lang="ru-RU" dirty="0"/>
          </a:p>
        </p:txBody>
      </p:sp>
      <p:pic>
        <p:nvPicPr>
          <p:cNvPr id="6" name="Рисунок 5" descr="A1A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90537" y="148344"/>
            <a:ext cx="1152128" cy="1339107"/>
          </a:xfrm>
          <a:prstGeom prst="rect">
            <a:avLst/>
          </a:prstGeom>
          <a:ln>
            <a:noFill/>
          </a:ln>
          <a:effectLst>
            <a:outerShdw blurRad="292100" dist="139700" dir="2700000" algn="tl" rotWithShape="0">
              <a:srgbClr val="333333">
                <a:alpha val="65000"/>
              </a:srgbClr>
            </a:outerShdw>
          </a:effectLst>
        </p:spPr>
      </p:pic>
      <p:sp>
        <p:nvSpPr>
          <p:cNvPr id="3" name="Прямоугольник 2"/>
          <p:cNvSpPr/>
          <p:nvPr/>
        </p:nvSpPr>
        <p:spPr>
          <a:xfrm>
            <a:off x="1259632" y="4221088"/>
            <a:ext cx="7128792" cy="1015663"/>
          </a:xfrm>
          <a:prstGeom prst="rect">
            <a:avLst/>
          </a:prstGeom>
        </p:spPr>
        <p:txBody>
          <a:bodyPr wrap="square">
            <a:spAutoFit/>
          </a:bodyPr>
          <a:lstStyle/>
          <a:p>
            <a:pPr algn="ctr"/>
            <a:r>
              <a:rPr lang="ru-RU" sz="2000" b="1" dirty="0">
                <a:solidFill>
                  <a:srgbClr val="002060"/>
                </a:solidFill>
                <a:latin typeface="Arial Narrow" panose="020B0606020202030204" pitchFamily="34" charset="0"/>
              </a:rPr>
              <a:t>ПОСТАНОВЛЕНИЕ ПРАВИТЕЛЬСТВА РФ ОТ 16 ДЕКАБРЯ 2013Г. №1156 "ОБ УТВЕРЖДЕНИИ ПРАВИЛ ПОВЕДЕНИЯ ЗРИТЕЛЕЙ ПРИ ПРОВЕДЕНИИ ОФИЦИАЛЬНЫХ СПОРТИВНЫХ СОРЕВНОВАНИЙ"</a:t>
            </a:r>
          </a:p>
        </p:txBody>
      </p:sp>
      <p:sp>
        <p:nvSpPr>
          <p:cNvPr id="7" name="Прямоугольник 6"/>
          <p:cNvSpPr/>
          <p:nvPr/>
        </p:nvSpPr>
        <p:spPr>
          <a:xfrm>
            <a:off x="3923928" y="5246609"/>
            <a:ext cx="2111475" cy="523220"/>
          </a:xfrm>
          <a:prstGeom prst="rect">
            <a:avLst/>
          </a:prstGeom>
        </p:spPr>
        <p:style>
          <a:lnRef idx="2">
            <a:schemeClr val="accent5"/>
          </a:lnRef>
          <a:fillRef idx="1">
            <a:schemeClr val="lt1"/>
          </a:fillRef>
          <a:effectRef idx="0">
            <a:schemeClr val="accent5"/>
          </a:effectRef>
          <a:fontRef idx="minor">
            <a:schemeClr val="dk1"/>
          </a:fontRef>
        </p:style>
        <p:txBody>
          <a:bodyPr wrap="none">
            <a:spAutoFit/>
          </a:bodyPr>
          <a:lstStyle/>
          <a:p>
            <a:pPr algn="ctr"/>
            <a:r>
              <a:rPr lang="ru-RU" sz="2800" b="1" dirty="0">
                <a:solidFill>
                  <a:schemeClr val="accent1">
                    <a:lumMod val="50000"/>
                  </a:schemeClr>
                </a:solidFill>
                <a:latin typeface="Arial Narrow" panose="020B0606020202030204" pitchFamily="34" charset="0"/>
              </a:rPr>
              <a:t>КоАП статьи </a:t>
            </a:r>
            <a:endParaRPr lang="ru-RU" sz="2800" dirty="0">
              <a:latin typeface="Arial Narrow" panose="020B0606020202030204" pitchFamily="34" charset="0"/>
            </a:endParaRPr>
          </a:p>
        </p:txBody>
      </p:sp>
    </p:spTree>
    <p:extLst>
      <p:ext uri="{BB962C8B-B14F-4D97-AF65-F5344CB8AC3E}">
        <p14:creationId xmlns:p14="http://schemas.microsoft.com/office/powerpoint/2010/main" val="40424863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76672"/>
            <a:ext cx="8147248" cy="6120680"/>
          </a:xfrm>
        </p:spPr>
        <p:txBody>
          <a:bodyPr>
            <a:normAutofit fontScale="70000" lnSpcReduction="20000"/>
          </a:bodyPr>
          <a:lstStyle/>
          <a:p>
            <a:pPr marL="0" indent="0" algn="just">
              <a:buNone/>
            </a:pPr>
            <a:r>
              <a:rPr lang="ru-RU" dirty="0"/>
              <a:t>г) </a:t>
            </a:r>
            <a:r>
              <a:rPr lang="ru-RU" b="1" dirty="0">
                <a:solidFill>
                  <a:srgbClr val="002060"/>
                </a:solidFill>
              </a:rPr>
              <a:t>сдавать в камеру хранения громоздкие предметы</a:t>
            </a:r>
            <a:r>
              <a:rPr lang="ru-RU" dirty="0"/>
              <a:t>, кроме случаев, когда пронос громоздких предметов в место проведения официального спортивного соревнования согласован с организатором официального спортивного соревнования;</a:t>
            </a:r>
          </a:p>
          <a:p>
            <a:pPr marL="0" indent="0" algn="just">
              <a:buNone/>
            </a:pPr>
            <a:r>
              <a:rPr lang="ru-RU" dirty="0"/>
              <a:t>д) во время нахождения в месте проведения официального спортивного соревнования </a:t>
            </a:r>
            <a:r>
              <a:rPr lang="ru-RU" b="1" dirty="0">
                <a:solidFill>
                  <a:srgbClr val="002060"/>
                </a:solidFill>
              </a:rPr>
              <a:t>соблюдать общественный порядок </a:t>
            </a:r>
            <a:r>
              <a:rPr lang="ru-RU" dirty="0"/>
              <a:t>и требования, установленные настоящими Правилами;</a:t>
            </a:r>
          </a:p>
          <a:p>
            <a:pPr marL="0" indent="0" algn="just">
              <a:buNone/>
            </a:pPr>
            <a:r>
              <a:rPr lang="ru-RU" dirty="0"/>
              <a:t>е) </a:t>
            </a:r>
            <a:r>
              <a:rPr lang="ru-RU" b="1" dirty="0">
                <a:solidFill>
                  <a:srgbClr val="002060"/>
                </a:solidFill>
              </a:rPr>
              <a:t>вести себя уважительно </a:t>
            </a:r>
            <a:r>
              <a:rPr lang="ru-RU" dirty="0"/>
              <a:t>по отношению к другим зрителям, организаторам и участникам официальных спортивных соревнований, собственникам (пользователям) объектов спорта и лицам, обеспечивающим охрану общественного порядка и общественную безопасность в местах проведения официальных спортивных соревнований;</a:t>
            </a:r>
          </a:p>
          <a:p>
            <a:pPr marL="0" indent="0" algn="just">
              <a:buNone/>
            </a:pPr>
            <a:r>
              <a:rPr lang="ru-RU" dirty="0"/>
              <a:t>ж) </a:t>
            </a:r>
            <a:r>
              <a:rPr lang="ru-RU" b="1" dirty="0">
                <a:solidFill>
                  <a:srgbClr val="002060"/>
                </a:solidFill>
              </a:rPr>
              <a:t>незамедлительно сообщать </a:t>
            </a:r>
            <a:r>
              <a:rPr lang="ru-RU" dirty="0"/>
              <a:t>контролерам-распорядителям и иным лицам, обеспечивающим общественный порядок и общественную безопасность при проведении официального спортивного соревнования, </a:t>
            </a:r>
            <a:r>
              <a:rPr lang="ru-RU" b="1" dirty="0">
                <a:solidFill>
                  <a:srgbClr val="002060"/>
                </a:solidFill>
              </a:rPr>
              <a:t>о случаях обнаружения подозрительных предметов</a:t>
            </a:r>
            <a:r>
              <a:rPr lang="ru-RU" dirty="0"/>
              <a:t>, </a:t>
            </a:r>
            <a:r>
              <a:rPr lang="ru-RU" b="1" dirty="0">
                <a:solidFill>
                  <a:srgbClr val="002060"/>
                </a:solidFill>
              </a:rPr>
              <a:t>нарушения общественного порядка, возникновения задымления или пожара, необходимости оказания медицинской помощи </a:t>
            </a:r>
            <a:r>
              <a:rPr lang="ru-RU" dirty="0"/>
              <a:t>лицам, находящимся в местах проведения официальных спортивных соревнований;</a:t>
            </a:r>
          </a:p>
          <a:p>
            <a:pPr marL="0" indent="0" algn="just">
              <a:buNone/>
            </a:pPr>
            <a:endParaRPr lang="ru-RU" dirty="0"/>
          </a:p>
        </p:txBody>
      </p:sp>
    </p:spTree>
    <p:extLst>
      <p:ext uri="{BB962C8B-B14F-4D97-AF65-F5344CB8AC3E}">
        <p14:creationId xmlns:p14="http://schemas.microsoft.com/office/powerpoint/2010/main" val="36977965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04664"/>
            <a:ext cx="8147248" cy="6192688"/>
          </a:xfrm>
        </p:spPr>
        <p:txBody>
          <a:bodyPr>
            <a:normAutofit fontScale="70000" lnSpcReduction="20000"/>
          </a:bodyPr>
          <a:lstStyle/>
          <a:p>
            <a:pPr marL="0" indent="0" algn="just">
              <a:buNone/>
            </a:pPr>
            <a:r>
              <a:rPr lang="ru-RU" dirty="0"/>
              <a:t>з) </a:t>
            </a:r>
            <a:r>
              <a:rPr lang="ru-RU" b="1" dirty="0">
                <a:solidFill>
                  <a:srgbClr val="002060"/>
                </a:solidFill>
              </a:rPr>
              <a:t>не причинять имущественный вред другим зрителям</a:t>
            </a:r>
            <a:r>
              <a:rPr lang="ru-RU" dirty="0"/>
              <a:t>, </a:t>
            </a:r>
            <a:r>
              <a:rPr lang="ru-RU" b="1" dirty="0">
                <a:solidFill>
                  <a:srgbClr val="002060"/>
                </a:solidFill>
              </a:rPr>
              <a:t>организаторам и участникам </a:t>
            </a:r>
            <a:r>
              <a:rPr lang="ru-RU" dirty="0"/>
              <a:t>официальных спортивных соревнований, собственникам (пользователям) объектов спорта и лицам, обеспечивающим охрану общественного порядка и общественную безопасность при проведении официальных спортивных соревнований, бережно относиться к имуществу объекта спорта, а также соблюдать чистоту;</a:t>
            </a:r>
          </a:p>
          <a:p>
            <a:pPr marL="0" indent="0" algn="just">
              <a:buNone/>
            </a:pPr>
            <a:r>
              <a:rPr lang="ru-RU" dirty="0"/>
              <a:t>и) </a:t>
            </a:r>
            <a:r>
              <a:rPr lang="ru-RU" b="1" dirty="0">
                <a:solidFill>
                  <a:srgbClr val="002060"/>
                </a:solidFill>
              </a:rPr>
              <a:t>выполнять законные требования</a:t>
            </a:r>
            <a:r>
              <a:rPr lang="ru-RU" dirty="0"/>
              <a:t> представителей организатора официального спортивного соревнования, собственника (пользователя) объекта спорта, контролеров-распорядителей и иных лиц, обеспечивающих общественный порядок и общественную безопасность при проведении официальных спортивных соревнований;</a:t>
            </a:r>
          </a:p>
          <a:p>
            <a:pPr marL="0" indent="0" algn="just">
              <a:buNone/>
            </a:pPr>
            <a:r>
              <a:rPr lang="ru-RU" dirty="0"/>
              <a:t>к) </a:t>
            </a:r>
            <a:r>
              <a:rPr lang="ru-RU" b="1" dirty="0">
                <a:solidFill>
                  <a:srgbClr val="002060"/>
                </a:solidFill>
              </a:rPr>
              <a:t>при получении информации об эвакуации </a:t>
            </a:r>
            <a:r>
              <a:rPr lang="ru-RU" dirty="0"/>
              <a:t>из места проведения официального спортивного соревнования </a:t>
            </a:r>
            <a:r>
              <a:rPr lang="ru-RU" b="1" dirty="0">
                <a:solidFill>
                  <a:srgbClr val="002060"/>
                </a:solidFill>
              </a:rPr>
              <a:t>действовать согласно инструкциям (указаниям) лиц</a:t>
            </a:r>
            <a:r>
              <a:rPr lang="ru-RU" dirty="0"/>
              <a:t>, обеспечивающих общественный порядок и общественную безопасность при проведении официальных спортивных соревнований, в соответствии с правилами пожарной безопасности и утвержденному плану эвакуации, сохраняя спокойствие и не создавая паники.</a:t>
            </a:r>
          </a:p>
          <a:p>
            <a:pPr marL="0" indent="0" algn="just">
              <a:buNone/>
            </a:pPr>
            <a:endParaRPr lang="ru-RU" dirty="0"/>
          </a:p>
        </p:txBody>
      </p:sp>
    </p:spTree>
    <p:extLst>
      <p:ext uri="{BB962C8B-B14F-4D97-AF65-F5344CB8AC3E}">
        <p14:creationId xmlns:p14="http://schemas.microsoft.com/office/powerpoint/2010/main" val="22282453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Зрителям запрещается</a:t>
            </a:r>
            <a:endParaRPr lang="ru-RU" dirty="0">
              <a:solidFill>
                <a:srgbClr val="FF0000"/>
              </a:solidFill>
            </a:endParaRPr>
          </a:p>
        </p:txBody>
      </p:sp>
      <p:sp>
        <p:nvSpPr>
          <p:cNvPr id="3" name="Объект 2"/>
          <p:cNvSpPr>
            <a:spLocks noGrp="1"/>
          </p:cNvSpPr>
          <p:nvPr>
            <p:ph idx="1"/>
          </p:nvPr>
        </p:nvSpPr>
        <p:spPr/>
        <p:txBody>
          <a:bodyPr>
            <a:normAutofit fontScale="62500" lnSpcReduction="20000"/>
          </a:bodyPr>
          <a:lstStyle/>
          <a:p>
            <a:pPr marL="0" indent="0">
              <a:buNone/>
            </a:pPr>
            <a:r>
              <a:rPr lang="ru-RU" dirty="0"/>
              <a:t>а) </a:t>
            </a:r>
            <a:r>
              <a:rPr lang="ru-RU" b="1" dirty="0">
                <a:solidFill>
                  <a:srgbClr val="002060"/>
                </a:solidFill>
              </a:rPr>
              <a:t>находиться в состоянии опьянения</a:t>
            </a:r>
            <a:r>
              <a:rPr lang="ru-RU" dirty="0"/>
              <a:t>, оскорбляющем человеческое достоинство и общественную нравственность;</a:t>
            </a:r>
          </a:p>
          <a:p>
            <a:pPr marL="0" indent="0">
              <a:buNone/>
            </a:pPr>
            <a:r>
              <a:rPr lang="ru-RU" dirty="0"/>
              <a:t>б) </a:t>
            </a:r>
            <a:r>
              <a:rPr lang="ru-RU" b="1" dirty="0">
                <a:solidFill>
                  <a:srgbClr val="002060"/>
                </a:solidFill>
              </a:rPr>
              <a:t>осуществлять действия</a:t>
            </a:r>
            <a:r>
              <a:rPr lang="ru-RU" dirty="0"/>
              <a:t>, создающие </a:t>
            </a:r>
            <a:r>
              <a:rPr lang="ru-RU" b="1" dirty="0">
                <a:solidFill>
                  <a:srgbClr val="002060"/>
                </a:solidFill>
              </a:rPr>
              <a:t>угрозу собственной безопасности</a:t>
            </a:r>
            <a:r>
              <a:rPr lang="ru-RU" dirty="0"/>
              <a:t>, жизни, здоровью, а также безопасности, жизни, здоровью </a:t>
            </a:r>
            <a:r>
              <a:rPr lang="ru-RU" b="1" dirty="0">
                <a:solidFill>
                  <a:srgbClr val="002060"/>
                </a:solidFill>
              </a:rPr>
              <a:t>иных лиц</a:t>
            </a:r>
            <a:r>
              <a:rPr lang="ru-RU" dirty="0"/>
              <a:t>, находящихся в месте проведения официального спортивного соревнования или на прилегающей к нему территории;</a:t>
            </a:r>
          </a:p>
          <a:p>
            <a:pPr marL="0" indent="0">
              <a:buNone/>
            </a:pPr>
            <a:r>
              <a:rPr lang="ru-RU" dirty="0"/>
              <a:t>в) </a:t>
            </a:r>
            <a:r>
              <a:rPr lang="ru-RU" b="1" dirty="0">
                <a:solidFill>
                  <a:srgbClr val="002060"/>
                </a:solidFill>
              </a:rPr>
              <a:t>бросать предметы в направлении других зрителей</a:t>
            </a:r>
            <a:r>
              <a:rPr lang="ru-RU" dirty="0"/>
              <a:t>, участников официальных спортивных соревнований и иных лиц, находящихся в месте проведения официального спортивного соревнования или на прилегающей к нему территории;</a:t>
            </a:r>
          </a:p>
          <a:p>
            <a:pPr marL="0" indent="0">
              <a:buNone/>
            </a:pPr>
            <a:r>
              <a:rPr lang="ru-RU" dirty="0"/>
              <a:t>г) </a:t>
            </a:r>
            <a:r>
              <a:rPr lang="ru-RU" b="1" dirty="0">
                <a:solidFill>
                  <a:srgbClr val="002060"/>
                </a:solidFill>
              </a:rPr>
              <a:t>оскорблять других лиц </a:t>
            </a:r>
            <a:r>
              <a:rPr lang="ru-RU" dirty="0"/>
              <a:t>(в том числе с использованием баннеров, плакатов, транспарантов и иных средств наглядной агитации) и </a:t>
            </a:r>
            <a:r>
              <a:rPr lang="ru-RU" b="1" dirty="0">
                <a:solidFill>
                  <a:srgbClr val="002060"/>
                </a:solidFill>
              </a:rPr>
              <a:t>совершать иные действия, порочащие честь, достоинство или деловую репутацию либо направленные на возбуждение ненависти или вражды</a:t>
            </a:r>
            <a:r>
              <a:rPr lang="ru-RU" dirty="0"/>
              <a:t>, а также на унижение достоинства человека или группы лиц по признакам пола, расы, национальности, языка, происхождения, отношения к религии;</a:t>
            </a:r>
          </a:p>
          <a:p>
            <a:pPr marL="0" indent="0">
              <a:buNone/>
            </a:pPr>
            <a:endParaRPr lang="ru-RU" dirty="0"/>
          </a:p>
        </p:txBody>
      </p:sp>
    </p:spTree>
    <p:extLst>
      <p:ext uri="{BB962C8B-B14F-4D97-AF65-F5344CB8AC3E}">
        <p14:creationId xmlns:p14="http://schemas.microsoft.com/office/powerpoint/2010/main" val="21396648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76672"/>
            <a:ext cx="8147248" cy="6192688"/>
          </a:xfrm>
        </p:spPr>
        <p:txBody>
          <a:bodyPr>
            <a:normAutofit fontScale="70000" lnSpcReduction="20000"/>
          </a:bodyPr>
          <a:lstStyle/>
          <a:p>
            <a:pPr marL="0" indent="0" algn="just">
              <a:buNone/>
            </a:pPr>
            <a:r>
              <a:rPr lang="ru-RU" dirty="0"/>
              <a:t>д) </a:t>
            </a:r>
            <a:r>
              <a:rPr lang="ru-RU" b="1" dirty="0">
                <a:solidFill>
                  <a:srgbClr val="002060"/>
                </a:solidFill>
              </a:rPr>
              <a:t>скрывать свои лица</a:t>
            </a:r>
            <a:r>
              <a:rPr lang="ru-RU" dirty="0"/>
              <a:t>, в том числе использовать маски, за исключением случаев, специально установленных организатором официального спортивного соревнования, а также средства маскировки и иные предметы, специально предназначенные для затруднения установления личности;</a:t>
            </a:r>
          </a:p>
          <a:p>
            <a:pPr marL="0" indent="0" algn="just">
              <a:buNone/>
            </a:pPr>
            <a:r>
              <a:rPr lang="ru-RU" dirty="0"/>
              <a:t>е) </a:t>
            </a:r>
            <a:r>
              <a:rPr lang="ru-RU" b="1" dirty="0">
                <a:solidFill>
                  <a:srgbClr val="002060"/>
                </a:solidFill>
              </a:rPr>
              <a:t>нарушать общественную мораль и нормы поведения </a:t>
            </a:r>
            <a:r>
              <a:rPr lang="ru-RU" dirty="0"/>
              <a:t>путем обнажения интимных частей тела во время нахождения в местах проведения официальных спортивных соревнований;</a:t>
            </a:r>
          </a:p>
          <a:p>
            <a:pPr marL="0" indent="0" algn="just">
              <a:buNone/>
            </a:pPr>
            <a:r>
              <a:rPr lang="ru-RU" dirty="0"/>
              <a:t>ж) </a:t>
            </a:r>
            <a:r>
              <a:rPr lang="ru-RU" b="1" dirty="0">
                <a:solidFill>
                  <a:srgbClr val="002060"/>
                </a:solidFill>
              </a:rPr>
              <a:t>проникать</a:t>
            </a:r>
            <a:r>
              <a:rPr lang="ru-RU" dirty="0"/>
              <a:t> в место проведения официального спортивного соревнования или на территорию, к нему прилегающую, и </a:t>
            </a:r>
            <a:r>
              <a:rPr lang="ru-RU" b="1" dirty="0">
                <a:solidFill>
                  <a:srgbClr val="002060"/>
                </a:solidFill>
              </a:rPr>
              <a:t>в зоны, не обозначенные во входном билете</a:t>
            </a:r>
            <a:r>
              <a:rPr lang="ru-RU" dirty="0"/>
              <a:t> или в документе, его заменяющем (технические помещения, зоны для почетных гостей, места, предназначенные для размещения представителей средств массовой информации), доступ в которые ограничен организатором официального спортивного соревнования и (или) собственником (пользователем) объекта спорта;</a:t>
            </a:r>
          </a:p>
          <a:p>
            <a:pPr marL="0" indent="0" algn="just">
              <a:buNone/>
            </a:pPr>
            <a:r>
              <a:rPr lang="ru-RU" dirty="0"/>
              <a:t>з) </a:t>
            </a:r>
            <a:r>
              <a:rPr lang="ru-RU" b="1" dirty="0">
                <a:solidFill>
                  <a:srgbClr val="002060"/>
                </a:solidFill>
              </a:rPr>
              <a:t>находиться</a:t>
            </a:r>
            <a:r>
              <a:rPr lang="ru-RU" dirty="0"/>
              <a:t> во время проведения официального спортивного соревнования </a:t>
            </a:r>
            <a:r>
              <a:rPr lang="ru-RU" b="1" dirty="0">
                <a:solidFill>
                  <a:srgbClr val="002060"/>
                </a:solidFill>
              </a:rPr>
              <a:t>на лестницах, создавать помехи движению </a:t>
            </a:r>
            <a:r>
              <a:rPr lang="ru-RU" dirty="0"/>
              <a:t>в зонах мест проведения официальных спортивных соревнований, предназначенных для эвакуации, в том числе в проходах, выходах и входах (основных и запасных);</a:t>
            </a:r>
          </a:p>
          <a:p>
            <a:pPr marL="0" indent="0" algn="just">
              <a:buNone/>
            </a:pPr>
            <a:endParaRPr lang="ru-RU" dirty="0"/>
          </a:p>
        </p:txBody>
      </p:sp>
    </p:spTree>
    <p:extLst>
      <p:ext uri="{BB962C8B-B14F-4D97-AF65-F5344CB8AC3E}">
        <p14:creationId xmlns:p14="http://schemas.microsoft.com/office/powerpoint/2010/main" val="485029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76672"/>
            <a:ext cx="8147248" cy="6048672"/>
          </a:xfrm>
        </p:spPr>
        <p:txBody>
          <a:bodyPr>
            <a:normAutofit fontScale="70000" lnSpcReduction="20000"/>
          </a:bodyPr>
          <a:lstStyle/>
          <a:p>
            <a:pPr marL="0" indent="0" algn="just">
              <a:buNone/>
            </a:pPr>
            <a:r>
              <a:rPr lang="ru-RU" dirty="0"/>
              <a:t>и) </a:t>
            </a:r>
            <a:r>
              <a:rPr lang="ru-RU" b="1" dirty="0">
                <a:solidFill>
                  <a:srgbClr val="002060"/>
                </a:solidFill>
              </a:rPr>
              <a:t>наносить надписи и рисунки </a:t>
            </a:r>
            <a:r>
              <a:rPr lang="ru-RU" dirty="0"/>
              <a:t>на конструкции, строения, сооружения, расположенные в местах проведения официальных спортивных соревнований, а также </a:t>
            </a:r>
            <a:r>
              <a:rPr lang="ru-RU" b="1" dirty="0">
                <a:solidFill>
                  <a:srgbClr val="002060"/>
                </a:solidFill>
              </a:rPr>
              <a:t>размещать </a:t>
            </a:r>
            <a:r>
              <a:rPr lang="ru-RU" dirty="0"/>
              <a:t>возле них </a:t>
            </a:r>
            <a:r>
              <a:rPr lang="ru-RU" b="1" dirty="0">
                <a:solidFill>
                  <a:srgbClr val="002060"/>
                </a:solidFill>
              </a:rPr>
              <a:t>посторонние предметы без соответствующего разрешения </a:t>
            </a:r>
            <a:r>
              <a:rPr lang="ru-RU" dirty="0"/>
              <a:t>организаторов официального спортивного соревнования или собственников (пользователей) объектов спорта;</a:t>
            </a:r>
          </a:p>
          <a:p>
            <a:pPr marL="0" indent="0" algn="just">
              <a:buNone/>
            </a:pPr>
            <a:r>
              <a:rPr lang="ru-RU" dirty="0"/>
              <a:t>к) </a:t>
            </a:r>
            <a:r>
              <a:rPr lang="ru-RU" b="1" dirty="0">
                <a:solidFill>
                  <a:srgbClr val="002060"/>
                </a:solidFill>
              </a:rPr>
              <a:t>проходить</a:t>
            </a:r>
            <a:r>
              <a:rPr lang="ru-RU" dirty="0"/>
              <a:t> в место проведения официального спортивного соревнования </a:t>
            </a:r>
            <a:r>
              <a:rPr lang="ru-RU" b="1" dirty="0">
                <a:solidFill>
                  <a:srgbClr val="002060"/>
                </a:solidFill>
              </a:rPr>
              <a:t>с животными и птицами</a:t>
            </a:r>
            <a:r>
              <a:rPr lang="ru-RU" dirty="0"/>
              <a:t>, </a:t>
            </a:r>
            <a:r>
              <a:rPr lang="ru-RU" dirty="0">
                <a:solidFill>
                  <a:srgbClr val="002060"/>
                </a:solidFill>
              </a:rPr>
              <a:t>за исключением собак-проводников в намордниках;</a:t>
            </a:r>
          </a:p>
          <a:p>
            <a:pPr marL="0" indent="0" algn="just">
              <a:buNone/>
            </a:pPr>
            <a:r>
              <a:rPr lang="ru-RU" dirty="0"/>
              <a:t>л) </a:t>
            </a:r>
            <a:r>
              <a:rPr lang="ru-RU" b="1" dirty="0">
                <a:solidFill>
                  <a:srgbClr val="002060"/>
                </a:solidFill>
              </a:rPr>
              <a:t>проводить публичные мероприятия</a:t>
            </a:r>
            <a:r>
              <a:rPr lang="ru-RU" dirty="0"/>
              <a:t>, </a:t>
            </a:r>
            <a:r>
              <a:rPr lang="ru-RU" dirty="0">
                <a:solidFill>
                  <a:srgbClr val="002060"/>
                </a:solidFill>
              </a:rPr>
              <a:t>не предусмотренные </a:t>
            </a:r>
            <a:r>
              <a:rPr lang="ru-RU" dirty="0"/>
              <a:t>положением (</a:t>
            </a:r>
            <a:r>
              <a:rPr lang="ru-RU" dirty="0">
                <a:solidFill>
                  <a:srgbClr val="002060"/>
                </a:solidFill>
              </a:rPr>
              <a:t>регламентом</a:t>
            </a:r>
            <a:r>
              <a:rPr lang="ru-RU" dirty="0"/>
              <a:t>) проведения официального спортивного соревнования;</a:t>
            </a:r>
          </a:p>
          <a:p>
            <a:pPr marL="0" indent="0" algn="just">
              <a:buNone/>
            </a:pPr>
            <a:r>
              <a:rPr lang="ru-RU" dirty="0"/>
              <a:t>м) </a:t>
            </a:r>
            <a:r>
              <a:rPr lang="ru-RU" b="1" dirty="0">
                <a:solidFill>
                  <a:srgbClr val="002060"/>
                </a:solidFill>
              </a:rPr>
              <a:t>проносить</a:t>
            </a:r>
            <a:r>
              <a:rPr lang="ru-RU" dirty="0"/>
              <a:t> в место проведения официального спортивного соревнования </a:t>
            </a:r>
            <a:r>
              <a:rPr lang="ru-RU" b="1" dirty="0">
                <a:solidFill>
                  <a:srgbClr val="002060"/>
                </a:solidFill>
              </a:rPr>
              <a:t>и использовать</a:t>
            </a:r>
            <a:r>
              <a:rPr lang="ru-RU" dirty="0"/>
              <a:t>:</a:t>
            </a:r>
          </a:p>
          <a:p>
            <a:pPr algn="just"/>
            <a:r>
              <a:rPr lang="ru-RU" b="1" dirty="0">
                <a:solidFill>
                  <a:srgbClr val="002060"/>
                </a:solidFill>
              </a:rPr>
              <a:t>оружие любого типа</a:t>
            </a:r>
            <a:r>
              <a:rPr lang="ru-RU" dirty="0"/>
              <a:t>, в том числе самообороны, и боеприпасы, колющие или режущие предметы, другие предметы, которые могут быть использованы в качестве оружия, взрывчатые, ядовитые, отравляющие и едко пахнущие вещества, радиоактивные материалы;</a:t>
            </a:r>
          </a:p>
          <a:p>
            <a:pPr marL="0" indent="0" algn="just">
              <a:buNone/>
            </a:pPr>
            <a:endParaRPr lang="ru-RU" dirty="0"/>
          </a:p>
        </p:txBody>
      </p:sp>
    </p:spTree>
    <p:extLst>
      <p:ext uri="{BB962C8B-B14F-4D97-AF65-F5344CB8AC3E}">
        <p14:creationId xmlns:p14="http://schemas.microsoft.com/office/powerpoint/2010/main" val="11016972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04664"/>
            <a:ext cx="8147248" cy="6264696"/>
          </a:xfrm>
        </p:spPr>
        <p:txBody>
          <a:bodyPr>
            <a:normAutofit fontScale="77500" lnSpcReduction="20000"/>
          </a:bodyPr>
          <a:lstStyle/>
          <a:p>
            <a:pPr algn="just"/>
            <a:r>
              <a:rPr lang="ru-RU" b="1" dirty="0">
                <a:solidFill>
                  <a:srgbClr val="002060"/>
                </a:solidFill>
              </a:rPr>
              <a:t>огнеопасные и пиротехнические вещества </a:t>
            </a:r>
            <a:r>
              <a:rPr lang="ru-RU" dirty="0"/>
              <a:t>или изделия (за исключением спичек, карманных зажигалок), включая сигнальные ракеты, </a:t>
            </a:r>
            <a:r>
              <a:rPr lang="ru-RU" dirty="0" err="1"/>
              <a:t>файеры</a:t>
            </a:r>
            <a:r>
              <a:rPr lang="ru-RU" dirty="0"/>
              <a:t>, петарды, газовые баллоны и предметы (химические материалы), которые могут быть использованы для изготовления пиротехнических изделий или дымов;</a:t>
            </a:r>
          </a:p>
          <a:p>
            <a:pPr algn="just"/>
            <a:r>
              <a:rPr lang="ru-RU" b="1" dirty="0">
                <a:solidFill>
                  <a:srgbClr val="002060"/>
                </a:solidFill>
              </a:rPr>
              <a:t>иные вещества, предметы</a:t>
            </a:r>
            <a:r>
              <a:rPr lang="ru-RU" dirty="0"/>
              <a:t>, изделия, в том числе самодельного изготовления, </a:t>
            </a:r>
            <a:r>
              <a:rPr lang="ru-RU" dirty="0">
                <a:solidFill>
                  <a:srgbClr val="002060"/>
                </a:solidFill>
              </a:rPr>
              <a:t>использование которых может привести к задымлению, воспламенению</a:t>
            </a:r>
            <a:r>
              <a:rPr lang="ru-RU" dirty="0"/>
              <a:t>;</a:t>
            </a:r>
          </a:p>
          <a:p>
            <a:pPr algn="just"/>
            <a:r>
              <a:rPr lang="ru-RU" b="1" dirty="0">
                <a:solidFill>
                  <a:srgbClr val="002060"/>
                </a:solidFill>
              </a:rPr>
              <a:t>устройства и изделия</a:t>
            </a:r>
            <a:r>
              <a:rPr lang="ru-RU" dirty="0"/>
              <a:t>, в том числе самодельного изготовления, не являющиеся пиротехникой, </a:t>
            </a:r>
            <a:r>
              <a:rPr lang="ru-RU" dirty="0">
                <a:solidFill>
                  <a:srgbClr val="002060"/>
                </a:solidFill>
              </a:rPr>
              <a:t>применяющиеся для разбрасывания, распыления различных материалов </a:t>
            </a:r>
            <a:r>
              <a:rPr lang="ru-RU" dirty="0"/>
              <a:t>и веществ (</a:t>
            </a:r>
            <a:r>
              <a:rPr lang="ru-RU" dirty="0" err="1"/>
              <a:t>пневмохлопушки</a:t>
            </a:r>
            <a:r>
              <a:rPr lang="ru-RU" dirty="0"/>
              <a:t>);</a:t>
            </a:r>
          </a:p>
          <a:p>
            <a:pPr algn="just"/>
            <a:r>
              <a:rPr lang="ru-RU" b="1" dirty="0">
                <a:solidFill>
                  <a:srgbClr val="002060"/>
                </a:solidFill>
              </a:rPr>
              <a:t>красящие вещества</a:t>
            </a:r>
            <a:r>
              <a:rPr lang="ru-RU" dirty="0"/>
              <a:t>;</a:t>
            </a:r>
          </a:p>
          <a:p>
            <a:pPr algn="just"/>
            <a:r>
              <a:rPr lang="ru-RU" b="1" dirty="0">
                <a:solidFill>
                  <a:srgbClr val="002060"/>
                </a:solidFill>
              </a:rPr>
              <a:t>духовые приспособления для извлечения звуков </a:t>
            </a:r>
            <a:r>
              <a:rPr lang="ru-RU" dirty="0"/>
              <a:t>(в том числе </a:t>
            </a:r>
            <a:r>
              <a:rPr lang="ru-RU" dirty="0" err="1"/>
              <a:t>вувузелы</a:t>
            </a:r>
            <a:r>
              <a:rPr lang="ru-RU" dirty="0"/>
              <a:t>), </a:t>
            </a:r>
            <a:r>
              <a:rPr lang="ru-RU" dirty="0">
                <a:solidFill>
                  <a:srgbClr val="002060"/>
                </a:solidFill>
              </a:rPr>
              <a:t>за исключением горнов и дудок</a:t>
            </a:r>
            <a:r>
              <a:rPr lang="ru-RU" dirty="0"/>
              <a:t>;</a:t>
            </a:r>
          </a:p>
          <a:p>
            <a:pPr algn="just"/>
            <a:r>
              <a:rPr lang="ru-RU" b="1" dirty="0">
                <a:solidFill>
                  <a:srgbClr val="002060"/>
                </a:solidFill>
              </a:rPr>
              <a:t>алкогольные напитки любого рода, наркотические и токсические вещества или стимуляторы</a:t>
            </a:r>
            <a:r>
              <a:rPr lang="ru-RU" dirty="0"/>
              <a:t>;</a:t>
            </a:r>
          </a:p>
          <a:p>
            <a:pPr algn="just"/>
            <a:endParaRPr lang="ru-RU" dirty="0"/>
          </a:p>
        </p:txBody>
      </p:sp>
    </p:spTree>
    <p:extLst>
      <p:ext uri="{BB962C8B-B14F-4D97-AF65-F5344CB8AC3E}">
        <p14:creationId xmlns:p14="http://schemas.microsoft.com/office/powerpoint/2010/main" val="35510545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04664"/>
            <a:ext cx="8147248" cy="6048672"/>
          </a:xfrm>
        </p:spPr>
        <p:txBody>
          <a:bodyPr>
            <a:normAutofit fontScale="77500" lnSpcReduction="20000"/>
          </a:bodyPr>
          <a:lstStyle/>
          <a:p>
            <a:pPr algn="just"/>
            <a:r>
              <a:rPr lang="ru-RU" b="1" dirty="0">
                <a:solidFill>
                  <a:srgbClr val="002060"/>
                </a:solidFill>
              </a:rPr>
              <a:t>прохладительные напитки в стеклянной или жестяной таре</a:t>
            </a:r>
            <a:r>
              <a:rPr lang="ru-RU" dirty="0"/>
              <a:t>, а также </a:t>
            </a:r>
            <a:r>
              <a:rPr lang="ru-RU" dirty="0">
                <a:solidFill>
                  <a:srgbClr val="002060"/>
                </a:solidFill>
              </a:rPr>
              <a:t>в пластиковой таре объемом более 0,5 литра</a:t>
            </a:r>
            <a:r>
              <a:rPr lang="ru-RU" dirty="0"/>
              <a:t>;</a:t>
            </a:r>
          </a:p>
          <a:p>
            <a:pPr algn="just"/>
            <a:r>
              <a:rPr lang="ru-RU" b="1" dirty="0">
                <a:solidFill>
                  <a:srgbClr val="002060"/>
                </a:solidFill>
              </a:rPr>
              <a:t>пропагандистские материалы экстремистского характера </a:t>
            </a:r>
            <a:r>
              <a:rPr lang="ru-RU" dirty="0"/>
              <a:t>или содержащие нацистскую атрибутику или символику либо атрибутику или символику экстремистских организаций;</a:t>
            </a:r>
          </a:p>
          <a:p>
            <a:pPr algn="just"/>
            <a:r>
              <a:rPr lang="ru-RU" b="1" dirty="0">
                <a:solidFill>
                  <a:srgbClr val="002060"/>
                </a:solidFill>
              </a:rPr>
              <a:t>технические средства, способные помешать </a:t>
            </a:r>
            <a:r>
              <a:rPr lang="ru-RU" dirty="0"/>
              <a:t>проведению официального спортивного соревнования или его участникам (лазерные устройства, фонари), радиостанции, средства звукоусиления (кроме средств поддержки, указанных в приложении к настоящим Правилам);</a:t>
            </a:r>
          </a:p>
          <a:p>
            <a:pPr algn="just"/>
            <a:r>
              <a:rPr lang="ru-RU" b="1" dirty="0">
                <a:solidFill>
                  <a:srgbClr val="002060"/>
                </a:solidFill>
              </a:rPr>
              <a:t>громоздкие предметы, мешающие другим зрителям</a:t>
            </a:r>
            <a:r>
              <a:rPr lang="ru-RU" dirty="0"/>
              <a:t>, кроме случаев, когда пронос таких предметов согласован с организатором официального спортивного соревнования</a:t>
            </a:r>
            <a:r>
              <a:rPr lang="ru-RU" dirty="0" smtClean="0"/>
              <a:t>;</a:t>
            </a:r>
          </a:p>
          <a:p>
            <a:pPr marL="0" indent="0" algn="just">
              <a:buNone/>
            </a:pPr>
            <a:r>
              <a:rPr lang="ru-RU" dirty="0"/>
              <a:t>н) </a:t>
            </a:r>
            <a:r>
              <a:rPr lang="ru-RU" b="1" dirty="0">
                <a:solidFill>
                  <a:srgbClr val="002060"/>
                </a:solidFill>
              </a:rPr>
              <a:t>осуществлять незаконную торговлю</a:t>
            </a:r>
            <a:r>
              <a:rPr lang="ru-RU" dirty="0"/>
              <a:t> (включая торговлю входными билетами или документами, их заменяющими), распространять любым способом продукцию политического, религиозного и расистского характера (включая плакаты, листовки, буклеты).</a:t>
            </a:r>
          </a:p>
          <a:p>
            <a:pPr algn="just"/>
            <a:endParaRPr lang="ru-RU" dirty="0"/>
          </a:p>
        </p:txBody>
      </p:sp>
    </p:spTree>
    <p:extLst>
      <p:ext uri="{BB962C8B-B14F-4D97-AF65-F5344CB8AC3E}">
        <p14:creationId xmlns:p14="http://schemas.microsoft.com/office/powerpoint/2010/main" val="5630399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404664"/>
            <a:ext cx="8003232" cy="6048672"/>
          </a:xfrm>
        </p:spPr>
        <p:txBody>
          <a:bodyPr>
            <a:normAutofit fontScale="70000" lnSpcReduction="20000"/>
          </a:bodyPr>
          <a:lstStyle/>
          <a:p>
            <a:pPr marL="0" indent="0" algn="just">
              <a:buNone/>
            </a:pPr>
            <a:r>
              <a:rPr lang="ru-RU" dirty="0"/>
              <a:t>6. В случае идентификации физического </a:t>
            </a:r>
            <a:r>
              <a:rPr lang="ru-RU" b="1" dirty="0">
                <a:solidFill>
                  <a:srgbClr val="002060"/>
                </a:solidFill>
              </a:rPr>
              <a:t>лица</a:t>
            </a:r>
            <a:r>
              <a:rPr lang="ru-RU" dirty="0"/>
              <a:t> (в том числе посредством систем видеонаблюдения), в отношении которого вступило в законную силу постановление суда </a:t>
            </a:r>
            <a:r>
              <a:rPr lang="ru-RU" b="1" dirty="0">
                <a:solidFill>
                  <a:srgbClr val="002060"/>
                </a:solidFill>
              </a:rPr>
              <a:t>об административном запрете на посещение </a:t>
            </a:r>
            <a:r>
              <a:rPr lang="ru-RU" dirty="0"/>
              <a:t>мест проведения официальных спортивных соревнований, организатор официального спортивного соревнования и (или) контролеры-распорядители </a:t>
            </a:r>
            <a:r>
              <a:rPr lang="ru-RU" b="1" dirty="0">
                <a:solidFill>
                  <a:srgbClr val="002060"/>
                </a:solidFill>
              </a:rPr>
              <a:t>имеют право отказать </a:t>
            </a:r>
            <a:r>
              <a:rPr lang="ru-RU" dirty="0"/>
              <a:t>указанному лицу </a:t>
            </a:r>
            <a:r>
              <a:rPr lang="ru-RU" b="1" dirty="0">
                <a:solidFill>
                  <a:srgbClr val="002060"/>
                </a:solidFill>
              </a:rPr>
              <a:t>во входе или удалить его</a:t>
            </a:r>
            <a:r>
              <a:rPr lang="ru-RU" dirty="0"/>
              <a:t> из места проведения официального спортивного соревнования, аннулировав входной билет или документ, его заменяющий, без возмещения его стоимости. </a:t>
            </a:r>
            <a:endParaRPr lang="ru-RU" dirty="0" smtClean="0"/>
          </a:p>
          <a:p>
            <a:pPr marL="0" indent="0" algn="just">
              <a:buNone/>
            </a:pPr>
            <a:endParaRPr lang="ru-RU" dirty="0"/>
          </a:p>
          <a:p>
            <a:pPr marL="0" indent="0" algn="just">
              <a:buNone/>
            </a:pPr>
            <a:r>
              <a:rPr lang="ru-RU" dirty="0" smtClean="0">
                <a:solidFill>
                  <a:srgbClr val="002060"/>
                </a:solidFill>
              </a:rPr>
              <a:t>Организатор</a:t>
            </a:r>
            <a:r>
              <a:rPr lang="ru-RU" dirty="0" smtClean="0"/>
              <a:t> </a:t>
            </a:r>
            <a:r>
              <a:rPr lang="ru-RU" dirty="0"/>
              <a:t>официального спортивного соревнования и (или) </a:t>
            </a:r>
            <a:r>
              <a:rPr lang="ru-RU" dirty="0">
                <a:solidFill>
                  <a:srgbClr val="002060"/>
                </a:solidFill>
              </a:rPr>
              <a:t>контролеры-распорядители</a:t>
            </a:r>
            <a:r>
              <a:rPr lang="ru-RU" dirty="0"/>
              <a:t> </a:t>
            </a:r>
            <a:r>
              <a:rPr lang="ru-RU" b="1" dirty="0">
                <a:solidFill>
                  <a:srgbClr val="002060"/>
                </a:solidFill>
              </a:rPr>
              <a:t>обязаны объяснить </a:t>
            </a:r>
            <a:r>
              <a:rPr lang="ru-RU" dirty="0"/>
              <a:t>указанному лицу </a:t>
            </a:r>
            <a:r>
              <a:rPr lang="ru-RU" b="1" dirty="0">
                <a:solidFill>
                  <a:srgbClr val="002060"/>
                </a:solidFill>
              </a:rPr>
              <a:t>причину отказа </a:t>
            </a:r>
            <a:r>
              <a:rPr lang="ru-RU" dirty="0"/>
              <a:t>во входе </a:t>
            </a:r>
            <a:r>
              <a:rPr lang="ru-RU" b="1" dirty="0">
                <a:solidFill>
                  <a:srgbClr val="002060"/>
                </a:solidFill>
              </a:rPr>
              <a:t>или удалении </a:t>
            </a:r>
            <a:r>
              <a:rPr lang="ru-RU" dirty="0"/>
              <a:t>из места проведения официального спортивного соревнования и передать указанное лицо представителям территориального органа федерального органа исполнительной власти в сфере внутренних дел, ответственным за обеспечение общественного порядка и общественной безопасности при проведении официального спортивного соревнования.</a:t>
            </a:r>
          </a:p>
        </p:txBody>
      </p:sp>
    </p:spTree>
    <p:extLst>
      <p:ext uri="{BB962C8B-B14F-4D97-AF65-F5344CB8AC3E}">
        <p14:creationId xmlns:p14="http://schemas.microsoft.com/office/powerpoint/2010/main" val="1389105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solidFill>
                  <a:srgbClr val="FF0000"/>
                </a:solidFill>
              </a:rPr>
              <a:t>III. </a:t>
            </a:r>
            <a:r>
              <a:rPr lang="ru-RU" dirty="0">
                <a:solidFill>
                  <a:srgbClr val="FF0000"/>
                </a:solidFill>
              </a:rPr>
              <a:t>Средства поддержки</a:t>
            </a:r>
          </a:p>
        </p:txBody>
      </p:sp>
      <p:sp>
        <p:nvSpPr>
          <p:cNvPr id="3" name="Объект 2"/>
          <p:cNvSpPr>
            <a:spLocks noGrp="1"/>
          </p:cNvSpPr>
          <p:nvPr>
            <p:ph idx="1"/>
          </p:nvPr>
        </p:nvSpPr>
        <p:spPr>
          <a:xfrm>
            <a:off x="539552" y="1412776"/>
            <a:ext cx="8147248" cy="4713387"/>
          </a:xfrm>
        </p:spPr>
        <p:txBody>
          <a:bodyPr>
            <a:normAutofit fontScale="70000" lnSpcReduction="20000"/>
          </a:bodyPr>
          <a:lstStyle/>
          <a:p>
            <a:pPr marL="0" indent="0" algn="just">
              <a:buNone/>
            </a:pPr>
            <a:r>
              <a:rPr lang="ru-RU" dirty="0"/>
              <a:t>7. </a:t>
            </a:r>
            <a:r>
              <a:rPr lang="ru-RU" b="1" dirty="0">
                <a:solidFill>
                  <a:srgbClr val="002060"/>
                </a:solidFill>
              </a:rPr>
              <a:t>Средства поддержки</a:t>
            </a:r>
            <a:r>
              <a:rPr lang="ru-RU" dirty="0"/>
              <a:t>, пронос которых в места проведения официальных спортивных соревнований </a:t>
            </a:r>
            <a:r>
              <a:rPr lang="ru-RU" b="1" dirty="0">
                <a:solidFill>
                  <a:srgbClr val="002060"/>
                </a:solidFill>
              </a:rPr>
              <a:t>не требует предварительного согласования </a:t>
            </a:r>
            <a:r>
              <a:rPr lang="ru-RU" dirty="0"/>
              <a:t>с организатором официального спортивного соревнования, должны соответствовать следующим требованиям:</a:t>
            </a:r>
          </a:p>
          <a:p>
            <a:pPr marL="0" indent="0" algn="just">
              <a:buNone/>
            </a:pPr>
            <a:r>
              <a:rPr lang="ru-RU" dirty="0"/>
              <a:t>а) </a:t>
            </a:r>
            <a:r>
              <a:rPr lang="ru-RU" b="1" dirty="0">
                <a:solidFill>
                  <a:srgbClr val="002060"/>
                </a:solidFill>
              </a:rPr>
              <a:t>не содержать надписей </a:t>
            </a:r>
            <a:r>
              <a:rPr lang="ru-RU" dirty="0"/>
              <a:t>политического, экстремистского, провокационного или рекламного характера, оскорблений, ненормативную лексику или непристойные изображения;</a:t>
            </a:r>
          </a:p>
          <a:p>
            <a:pPr marL="0" indent="0" algn="just">
              <a:buNone/>
            </a:pPr>
            <a:r>
              <a:rPr lang="ru-RU" dirty="0"/>
              <a:t>б) </a:t>
            </a:r>
            <a:r>
              <a:rPr lang="ru-RU" b="1" dirty="0">
                <a:solidFill>
                  <a:srgbClr val="002060"/>
                </a:solidFill>
              </a:rPr>
              <a:t>не содержать нацистскую атрибутику </a:t>
            </a:r>
            <a:r>
              <a:rPr lang="ru-RU" dirty="0"/>
              <a:t>или символику либо атрибутику или символику экстремистских организаций, а также атрибутику или символику, сходную с ними до степени смешения;</a:t>
            </a:r>
          </a:p>
          <a:p>
            <a:pPr marL="0" indent="0" algn="just">
              <a:buNone/>
            </a:pPr>
            <a:r>
              <a:rPr lang="ru-RU" dirty="0"/>
              <a:t>в) </a:t>
            </a:r>
            <a:r>
              <a:rPr lang="ru-RU" b="1" dirty="0">
                <a:solidFill>
                  <a:srgbClr val="002060"/>
                </a:solidFill>
              </a:rPr>
              <a:t>не иметь целью оскорбление чести и достоинства </a:t>
            </a:r>
            <a:r>
              <a:rPr lang="ru-RU" dirty="0"/>
              <a:t>участников, зрителей и (или) организаторов официального спортивного соревнования;</a:t>
            </a:r>
          </a:p>
          <a:p>
            <a:pPr marL="0" indent="0" algn="just">
              <a:buNone/>
            </a:pPr>
            <a:r>
              <a:rPr lang="ru-RU" dirty="0"/>
              <a:t>г) </a:t>
            </a:r>
            <a:r>
              <a:rPr lang="ru-RU" b="1" dirty="0">
                <a:solidFill>
                  <a:srgbClr val="002060"/>
                </a:solidFill>
              </a:rPr>
              <a:t>для баннеров и флагов </a:t>
            </a:r>
            <a:r>
              <a:rPr lang="ru-RU" dirty="0"/>
              <a:t>- </a:t>
            </a:r>
            <a:r>
              <a:rPr lang="ru-RU" dirty="0">
                <a:solidFill>
                  <a:srgbClr val="002060"/>
                </a:solidFill>
              </a:rPr>
              <a:t>не превышать размеров 2 метра 1,5 метра</a:t>
            </a:r>
            <a:r>
              <a:rPr lang="ru-RU" dirty="0"/>
              <a:t>, в том числе на </a:t>
            </a:r>
            <a:r>
              <a:rPr lang="ru-RU" dirty="0" err="1"/>
              <a:t>пустотельных</a:t>
            </a:r>
            <a:r>
              <a:rPr lang="ru-RU" dirty="0"/>
              <a:t> древках, не превышающих 1,5 метра в длину и </a:t>
            </a:r>
            <a:r>
              <a:rPr lang="ru-RU" dirty="0">
                <a:solidFill>
                  <a:srgbClr val="002060"/>
                </a:solidFill>
              </a:rPr>
              <a:t>2,5 сантиметра в диаметре;</a:t>
            </a:r>
          </a:p>
          <a:p>
            <a:pPr marL="0" indent="0" algn="just">
              <a:buNone/>
            </a:pPr>
            <a:endParaRPr lang="ru-RU" dirty="0">
              <a:solidFill>
                <a:srgbClr val="002060"/>
              </a:solidFill>
            </a:endParaRPr>
          </a:p>
        </p:txBody>
      </p:sp>
    </p:spTree>
    <p:extLst>
      <p:ext uri="{BB962C8B-B14F-4D97-AF65-F5344CB8AC3E}">
        <p14:creationId xmlns:p14="http://schemas.microsoft.com/office/powerpoint/2010/main" val="14450428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76672"/>
            <a:ext cx="8147248" cy="5976664"/>
          </a:xfrm>
        </p:spPr>
        <p:txBody>
          <a:bodyPr>
            <a:normAutofit fontScale="70000" lnSpcReduction="20000"/>
          </a:bodyPr>
          <a:lstStyle/>
          <a:p>
            <a:pPr marL="0" indent="0" algn="just">
              <a:buNone/>
            </a:pPr>
            <a:r>
              <a:rPr lang="ru-RU" dirty="0"/>
              <a:t>д) </a:t>
            </a:r>
            <a:r>
              <a:rPr lang="ru-RU" b="1" dirty="0">
                <a:solidFill>
                  <a:srgbClr val="002060"/>
                </a:solidFill>
              </a:rPr>
              <a:t>не являться предметами</a:t>
            </a:r>
            <a:r>
              <a:rPr lang="ru-RU" dirty="0"/>
              <a:t>, использование и (или) </a:t>
            </a:r>
            <a:r>
              <a:rPr lang="ru-RU" dirty="0">
                <a:solidFill>
                  <a:srgbClr val="002060"/>
                </a:solidFill>
              </a:rPr>
              <a:t>хранение которых не допускается законодательством Российской Федерации</a:t>
            </a:r>
            <a:r>
              <a:rPr lang="ru-RU" dirty="0"/>
              <a:t>;</a:t>
            </a:r>
          </a:p>
          <a:p>
            <a:pPr marL="0" indent="0" algn="just">
              <a:buNone/>
            </a:pPr>
            <a:r>
              <a:rPr lang="ru-RU" dirty="0"/>
              <a:t>е) иметь перевод на русский язык содержащихся в средствах поддержки слов и (или) выражений на государственных языках республик Российской Федерации и (или) иностранных языках, который заверяется в нотариальном порядке либо организатором официального спортивного соревнования и представляется зрителем уполномоченному лицу при входе в место проведения официального спортивного соревнования</a:t>
            </a:r>
            <a:r>
              <a:rPr lang="ru-RU" dirty="0" smtClean="0"/>
              <a:t>.</a:t>
            </a:r>
          </a:p>
          <a:p>
            <a:pPr marL="0" indent="0" algn="just">
              <a:buNone/>
            </a:pPr>
            <a:endParaRPr lang="ru-RU" dirty="0"/>
          </a:p>
          <a:p>
            <a:pPr marL="0" indent="0" algn="just">
              <a:buNone/>
            </a:pPr>
            <a:r>
              <a:rPr lang="ru-RU" dirty="0"/>
              <a:t>8. </a:t>
            </a:r>
            <a:r>
              <a:rPr lang="ru-RU" b="1" dirty="0">
                <a:solidFill>
                  <a:srgbClr val="002060"/>
                </a:solidFill>
              </a:rPr>
              <a:t>Средства поддержки</a:t>
            </a:r>
            <a:r>
              <a:rPr lang="ru-RU" dirty="0"/>
              <a:t>, не требующие предварительного согласования с организатором официального спортивного соревнования, должны </a:t>
            </a:r>
            <a:r>
              <a:rPr lang="ru-RU" b="1" dirty="0">
                <a:solidFill>
                  <a:srgbClr val="002060"/>
                </a:solidFill>
              </a:rPr>
              <a:t>размещаться в местах</a:t>
            </a:r>
            <a:r>
              <a:rPr lang="ru-RU" dirty="0"/>
              <a:t>, где они </a:t>
            </a:r>
            <a:r>
              <a:rPr lang="ru-RU" dirty="0">
                <a:solidFill>
                  <a:srgbClr val="002060"/>
                </a:solidFill>
              </a:rPr>
              <a:t>не будут мешать просмотру официального спортивного соревнования другим зрителям</a:t>
            </a:r>
            <a:r>
              <a:rPr lang="ru-RU" dirty="0" smtClean="0"/>
              <a:t>.</a:t>
            </a:r>
          </a:p>
          <a:p>
            <a:pPr marL="0" indent="0" algn="just">
              <a:buNone/>
            </a:pPr>
            <a:endParaRPr lang="ru-RU" dirty="0"/>
          </a:p>
          <a:p>
            <a:pPr marL="0" indent="0" algn="just">
              <a:buNone/>
            </a:pPr>
            <a:r>
              <a:rPr lang="ru-RU" dirty="0"/>
              <a:t>9. В сектор для активной поддержки по предварительному согласованию с организатором официального спортивного соревнования в порядке, установленном пунктом 11 настоящих Правил, допускается пронос средств поддержки, указанных в приложении к настоящим Правилам.</a:t>
            </a:r>
          </a:p>
          <a:p>
            <a:pPr marL="0" indent="0" algn="just">
              <a:buNone/>
            </a:pPr>
            <a:endParaRPr lang="ru-RU" dirty="0"/>
          </a:p>
        </p:txBody>
      </p:sp>
    </p:spTree>
    <p:extLst>
      <p:ext uri="{BB962C8B-B14F-4D97-AF65-F5344CB8AC3E}">
        <p14:creationId xmlns:p14="http://schemas.microsoft.com/office/powerpoint/2010/main" val="789802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liid.ru/wp-content/uploads/2017/03/football-2017-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91943"/>
            <a:ext cx="7429500" cy="366712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39752" y="3620841"/>
            <a:ext cx="4860032" cy="3237159"/>
          </a:xfrm>
          <a:prstGeom prst="rect">
            <a:avLst/>
          </a:prstGeom>
          <a:ln>
            <a:noFill/>
          </a:ln>
          <a:effectLst>
            <a:softEdge rad="112500"/>
          </a:effectLst>
        </p:spPr>
      </p:pic>
    </p:spTree>
    <p:extLst>
      <p:ext uri="{BB962C8B-B14F-4D97-AF65-F5344CB8AC3E}">
        <p14:creationId xmlns:p14="http://schemas.microsoft.com/office/powerpoint/2010/main" val="3050434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332656"/>
            <a:ext cx="8147248" cy="6264696"/>
          </a:xfrm>
        </p:spPr>
        <p:txBody>
          <a:bodyPr>
            <a:normAutofit fontScale="62500" lnSpcReduction="20000"/>
          </a:bodyPr>
          <a:lstStyle/>
          <a:p>
            <a:pPr marL="0" indent="0" algn="just">
              <a:buNone/>
            </a:pPr>
            <a:r>
              <a:rPr lang="ru-RU" dirty="0"/>
              <a:t>10. </a:t>
            </a:r>
            <a:r>
              <a:rPr lang="ru-RU" b="1" dirty="0">
                <a:solidFill>
                  <a:srgbClr val="002060"/>
                </a:solidFill>
              </a:rPr>
              <a:t>Пронос средств поддержки</a:t>
            </a:r>
            <a:r>
              <a:rPr lang="ru-RU" dirty="0"/>
              <a:t>, указанных в приложении к настоящим Правилам, </a:t>
            </a:r>
            <a:r>
              <a:rPr lang="ru-RU" b="1" dirty="0">
                <a:solidFill>
                  <a:srgbClr val="002060"/>
                </a:solidFill>
              </a:rPr>
              <a:t>не соответствующих установленным </a:t>
            </a:r>
            <a:r>
              <a:rPr lang="ru-RU" dirty="0"/>
              <a:t>для них </a:t>
            </a:r>
            <a:r>
              <a:rPr lang="ru-RU" b="1" dirty="0">
                <a:solidFill>
                  <a:srgbClr val="002060"/>
                </a:solidFill>
              </a:rPr>
              <a:t>требованиям</a:t>
            </a:r>
            <a:r>
              <a:rPr lang="ru-RU" dirty="0"/>
              <a:t>, </a:t>
            </a:r>
            <a:r>
              <a:rPr lang="ru-RU" dirty="0">
                <a:solidFill>
                  <a:srgbClr val="002060"/>
                </a:solidFill>
              </a:rPr>
              <a:t>допускается только при условии предварительного согласования </a:t>
            </a:r>
            <a:r>
              <a:rPr lang="ru-RU" dirty="0"/>
              <a:t>объединением зрителей с организатором официального спортивного соревнования или уполномоченным им лицом, а также с лицами, обеспечивающими охрану общественного порядка и общественную безопасность при проведении официальных спортивных соревнований</a:t>
            </a:r>
            <a:r>
              <a:rPr lang="ru-RU" dirty="0" smtClean="0"/>
              <a:t>.</a:t>
            </a:r>
          </a:p>
          <a:p>
            <a:pPr marL="0" indent="0" algn="just">
              <a:buNone/>
            </a:pPr>
            <a:endParaRPr lang="ru-RU" dirty="0"/>
          </a:p>
          <a:p>
            <a:pPr marL="0" indent="0" algn="just">
              <a:buNone/>
            </a:pPr>
            <a:r>
              <a:rPr lang="ru-RU" dirty="0"/>
              <a:t>11. В целях согласования средств поддержки, не соответствующих требованиям, предусмотренным пунктом 7 настоящих Правил, объединение зрителей в срок не позднее 2 рабочих дней до дня проведения официального спортивного соревнования имеет право подать письменную заявку организатору официального спортивного соревнования, если иной сокращенный срок не установлен организатором официального спортивного соревнования</a:t>
            </a:r>
            <a:r>
              <a:rPr lang="ru-RU" dirty="0" smtClean="0"/>
              <a:t>.</a:t>
            </a:r>
          </a:p>
          <a:p>
            <a:pPr marL="0" indent="0" algn="just">
              <a:buNone/>
            </a:pPr>
            <a:endParaRPr lang="ru-RU" dirty="0"/>
          </a:p>
          <a:p>
            <a:pPr marL="0" indent="0" algn="just">
              <a:buNone/>
            </a:pPr>
            <a:r>
              <a:rPr lang="ru-RU" dirty="0"/>
              <a:t>Средства поддержки, не соответствующие требованиям, предусмотренным подпунктами "а" - "в" пункта 7 настоящих Правил, не подлежат согласованию</a:t>
            </a:r>
            <a:r>
              <a:rPr lang="ru-RU" dirty="0" smtClean="0"/>
              <a:t>.</a:t>
            </a:r>
          </a:p>
          <a:p>
            <a:pPr marL="0" indent="0" algn="just">
              <a:buNone/>
            </a:pPr>
            <a:endParaRPr lang="ru-RU" dirty="0"/>
          </a:p>
          <a:p>
            <a:pPr marL="0" indent="0" algn="just">
              <a:buNone/>
            </a:pPr>
            <a:r>
              <a:rPr lang="ru-RU" dirty="0"/>
              <a:t>Организатор официального спортивного соревнования или лицо, им уполномоченное на согласование средств поддержки, обязано в течение суток со дня представления на согласование средств поддержки заявителем письменно уведомить заявителя о принятом решении.</a:t>
            </a:r>
          </a:p>
          <a:p>
            <a:pPr marL="0" indent="0" algn="just">
              <a:buNone/>
            </a:pPr>
            <a:endParaRPr lang="ru-RU" dirty="0"/>
          </a:p>
        </p:txBody>
      </p:sp>
    </p:spTree>
    <p:extLst>
      <p:ext uri="{BB962C8B-B14F-4D97-AF65-F5344CB8AC3E}">
        <p14:creationId xmlns:p14="http://schemas.microsoft.com/office/powerpoint/2010/main" val="18021496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548680"/>
            <a:ext cx="8147248" cy="5904656"/>
          </a:xfrm>
        </p:spPr>
        <p:txBody>
          <a:bodyPr>
            <a:normAutofit fontScale="77500" lnSpcReduction="20000"/>
          </a:bodyPr>
          <a:lstStyle/>
          <a:p>
            <a:pPr marL="0" indent="0" algn="just">
              <a:buNone/>
            </a:pPr>
            <a:r>
              <a:rPr lang="ru-RU" dirty="0"/>
              <a:t>12. </a:t>
            </a:r>
            <a:r>
              <a:rPr lang="ru-RU" b="1" dirty="0">
                <a:solidFill>
                  <a:srgbClr val="002060"/>
                </a:solidFill>
              </a:rPr>
              <a:t>На каждое средство поддержки</a:t>
            </a:r>
            <a:r>
              <a:rPr lang="ru-RU" dirty="0"/>
              <a:t>, согласованное в порядке, предусмотренном пунктом 11 настоящих Правил, объединением зрителей </a:t>
            </a:r>
            <a:r>
              <a:rPr lang="ru-RU" b="1" dirty="0">
                <a:solidFill>
                  <a:srgbClr val="002060"/>
                </a:solidFill>
              </a:rPr>
              <a:t>должен быть назначен представитель объединения зрителей</a:t>
            </a:r>
            <a:r>
              <a:rPr lang="ru-RU" dirty="0"/>
              <a:t>, </a:t>
            </a:r>
            <a:r>
              <a:rPr lang="ru-RU" dirty="0">
                <a:solidFill>
                  <a:srgbClr val="002060"/>
                </a:solidFill>
              </a:rPr>
              <a:t>ответственный за его использование </a:t>
            </a:r>
            <a:r>
              <a:rPr lang="ru-RU" dirty="0"/>
              <a:t>при проведении официального спортивного соревнования, удостоверивший свою личность</a:t>
            </a:r>
            <a:r>
              <a:rPr lang="ru-RU" dirty="0" smtClean="0"/>
              <a:t>.</a:t>
            </a:r>
          </a:p>
          <a:p>
            <a:pPr marL="0" indent="0" algn="just">
              <a:buNone/>
            </a:pPr>
            <a:endParaRPr lang="ru-RU" dirty="0"/>
          </a:p>
          <a:p>
            <a:pPr marL="0" indent="0" algn="just">
              <a:buNone/>
            </a:pPr>
            <a:r>
              <a:rPr lang="ru-RU" b="1" dirty="0">
                <a:solidFill>
                  <a:srgbClr val="002060"/>
                </a:solidFill>
              </a:rPr>
              <a:t>Информация о лице,</a:t>
            </a:r>
            <a:r>
              <a:rPr lang="ru-RU" dirty="0"/>
              <a:t> ответственном за средство поддержки, согласованное в порядке, предусмотренном пунктом 11 настоящих Правил, </a:t>
            </a:r>
            <a:r>
              <a:rPr lang="ru-RU" b="1" dirty="0">
                <a:solidFill>
                  <a:srgbClr val="002060"/>
                </a:solidFill>
              </a:rPr>
              <a:t>представляется</a:t>
            </a:r>
            <a:r>
              <a:rPr lang="ru-RU" dirty="0"/>
              <a:t> объединением зрителей </a:t>
            </a:r>
            <a:r>
              <a:rPr lang="ru-RU" b="1" dirty="0">
                <a:solidFill>
                  <a:srgbClr val="002060"/>
                </a:solidFill>
              </a:rPr>
              <a:t>организатору</a:t>
            </a:r>
            <a:r>
              <a:rPr lang="ru-RU" dirty="0"/>
              <a:t> официального спортивного соревнования либо лицу, им уполномоченному</a:t>
            </a:r>
            <a:r>
              <a:rPr lang="ru-RU" dirty="0" smtClean="0"/>
              <a:t>.</a:t>
            </a:r>
          </a:p>
          <a:p>
            <a:pPr marL="0" indent="0" algn="just">
              <a:buNone/>
            </a:pPr>
            <a:endParaRPr lang="ru-RU" dirty="0"/>
          </a:p>
          <a:p>
            <a:pPr marL="0" indent="0" algn="just">
              <a:buNone/>
            </a:pPr>
            <a:r>
              <a:rPr lang="ru-RU" dirty="0"/>
              <a:t>13. </a:t>
            </a:r>
            <a:r>
              <a:rPr lang="ru-RU" b="1" dirty="0">
                <a:solidFill>
                  <a:srgbClr val="002060"/>
                </a:solidFill>
              </a:rPr>
              <a:t>Количество и места размещения </a:t>
            </a:r>
            <a:r>
              <a:rPr lang="ru-RU" dirty="0">
                <a:solidFill>
                  <a:srgbClr val="002060"/>
                </a:solidFill>
              </a:rPr>
              <a:t>средств поддержки</a:t>
            </a:r>
            <a:r>
              <a:rPr lang="ru-RU" dirty="0"/>
              <a:t>, согласованных в порядке, предусмотренном пунктом 11 настоящих Правил, </a:t>
            </a:r>
            <a:r>
              <a:rPr lang="ru-RU" b="1" dirty="0">
                <a:solidFill>
                  <a:srgbClr val="002060"/>
                </a:solidFill>
              </a:rPr>
              <a:t>определяются организатором </a:t>
            </a:r>
            <a:r>
              <a:rPr lang="ru-RU" dirty="0"/>
              <a:t>официального спортивного соревнования или лицом, им уполномоченным.</a:t>
            </a:r>
          </a:p>
          <a:p>
            <a:pPr marL="0" indent="0" algn="just">
              <a:buNone/>
            </a:pPr>
            <a:endParaRPr lang="ru-RU" dirty="0"/>
          </a:p>
        </p:txBody>
      </p:sp>
    </p:spTree>
    <p:extLst>
      <p:ext uri="{BB962C8B-B14F-4D97-AF65-F5344CB8AC3E}">
        <p14:creationId xmlns:p14="http://schemas.microsoft.com/office/powerpoint/2010/main" val="12476680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620688"/>
            <a:ext cx="8147248" cy="5832648"/>
          </a:xfrm>
        </p:spPr>
        <p:txBody>
          <a:bodyPr>
            <a:normAutofit fontScale="85000" lnSpcReduction="20000"/>
          </a:bodyPr>
          <a:lstStyle/>
          <a:p>
            <a:pPr marL="0" indent="0" algn="just">
              <a:buNone/>
            </a:pPr>
            <a:r>
              <a:rPr lang="ru-RU" dirty="0"/>
              <a:t>Организатор официального спортивного соревнования или лицо, им уполномоченное, обязано письменно уведомить представителя территориального органа Министерства внутренних дел Российской Федерации, ответственного за обеспечение общественного порядка и общественной безопасности при проведении официального спортивного соревнования, о количестве и местах размещения согласованных средств поддержки в месте проведения официального спортивного соревнования</a:t>
            </a:r>
            <a:r>
              <a:rPr lang="ru-RU" dirty="0" smtClean="0"/>
              <a:t>.</a:t>
            </a:r>
          </a:p>
          <a:p>
            <a:pPr marL="0" indent="0" algn="just">
              <a:buNone/>
            </a:pPr>
            <a:endParaRPr lang="ru-RU" dirty="0"/>
          </a:p>
          <a:p>
            <a:pPr marL="0" indent="0" algn="just">
              <a:buNone/>
            </a:pPr>
            <a:r>
              <a:rPr lang="ru-RU" dirty="0"/>
              <a:t>14. В случае принятия организатором официального спортивного соревнования решения об использовании сектора для активной поддержки одного из участников официального спортивного соревнования пронос в этот сектор средств поддержки, предназначенных для другого участника, не допускается.</a:t>
            </a:r>
          </a:p>
          <a:p>
            <a:pPr marL="0" indent="0" algn="just">
              <a:buNone/>
            </a:pPr>
            <a:endParaRPr lang="ru-RU" dirty="0"/>
          </a:p>
        </p:txBody>
      </p:sp>
    </p:spTree>
    <p:extLst>
      <p:ext uri="{BB962C8B-B14F-4D97-AF65-F5344CB8AC3E}">
        <p14:creationId xmlns:p14="http://schemas.microsoft.com/office/powerpoint/2010/main" val="35950785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solidFill>
                  <a:srgbClr val="FF0000"/>
                </a:solidFill>
              </a:rPr>
              <a:t>IV. </a:t>
            </a:r>
            <a:r>
              <a:rPr lang="ru-RU" dirty="0">
                <a:solidFill>
                  <a:srgbClr val="FF0000"/>
                </a:solidFill>
              </a:rPr>
              <a:t>Заключительные положения</a:t>
            </a:r>
          </a:p>
        </p:txBody>
      </p:sp>
      <p:sp>
        <p:nvSpPr>
          <p:cNvPr id="3" name="Объект 2"/>
          <p:cNvSpPr>
            <a:spLocks noGrp="1"/>
          </p:cNvSpPr>
          <p:nvPr>
            <p:ph idx="1"/>
          </p:nvPr>
        </p:nvSpPr>
        <p:spPr>
          <a:xfrm>
            <a:off x="539552" y="1600200"/>
            <a:ext cx="8147248" cy="5257800"/>
          </a:xfrm>
        </p:spPr>
        <p:txBody>
          <a:bodyPr>
            <a:normAutofit fontScale="62500" lnSpcReduction="20000"/>
          </a:bodyPr>
          <a:lstStyle/>
          <a:p>
            <a:pPr marL="0" indent="0" algn="just">
              <a:buNone/>
            </a:pPr>
            <a:r>
              <a:rPr lang="ru-RU" dirty="0"/>
              <a:t>15. </a:t>
            </a:r>
            <a:r>
              <a:rPr lang="ru-RU" b="1" dirty="0">
                <a:solidFill>
                  <a:srgbClr val="002060"/>
                </a:solidFill>
              </a:rPr>
              <a:t>Лица, не соблюдающие требования</a:t>
            </a:r>
            <a:r>
              <a:rPr lang="ru-RU" dirty="0"/>
              <a:t>, установленные настоящими Правилами, или отказывающиеся от их соблюдения, </a:t>
            </a:r>
            <a:r>
              <a:rPr lang="ru-RU" b="1" dirty="0">
                <a:solidFill>
                  <a:srgbClr val="002060"/>
                </a:solidFill>
              </a:rPr>
              <a:t>не допускаются </a:t>
            </a:r>
            <a:r>
              <a:rPr lang="ru-RU" dirty="0"/>
              <a:t>в места проведения официальных спортивных соревнований, </a:t>
            </a:r>
            <a:r>
              <a:rPr lang="ru-RU" b="1" dirty="0">
                <a:solidFill>
                  <a:srgbClr val="002060"/>
                </a:solidFill>
              </a:rPr>
              <a:t>могут быть из них удалены </a:t>
            </a:r>
            <a:r>
              <a:rPr lang="ru-RU" dirty="0"/>
              <a:t>или </a:t>
            </a:r>
            <a:r>
              <a:rPr lang="ru-RU" b="1" dirty="0">
                <a:solidFill>
                  <a:srgbClr val="002060"/>
                </a:solidFill>
              </a:rPr>
              <a:t>привлечены к ответственности </a:t>
            </a:r>
            <a:r>
              <a:rPr lang="ru-RU" dirty="0"/>
              <a:t>в соответствии с законодательством Российской Федерации</a:t>
            </a:r>
            <a:r>
              <a:rPr lang="ru-RU" dirty="0" smtClean="0"/>
              <a:t>.</a:t>
            </a:r>
          </a:p>
          <a:p>
            <a:pPr marL="0" indent="0" algn="just">
              <a:buNone/>
            </a:pPr>
            <a:endParaRPr lang="ru-RU" dirty="0"/>
          </a:p>
          <a:p>
            <a:pPr marL="0" indent="0" algn="just">
              <a:buNone/>
            </a:pPr>
            <a:r>
              <a:rPr lang="ru-RU" dirty="0"/>
              <a:t>16. </a:t>
            </a:r>
            <a:r>
              <a:rPr lang="ru-RU" b="1" dirty="0">
                <a:solidFill>
                  <a:srgbClr val="002060"/>
                </a:solidFill>
              </a:rPr>
              <a:t>Контроль за соблюдением требований</a:t>
            </a:r>
            <a:r>
              <a:rPr lang="ru-RU" dirty="0"/>
              <a:t>, установленных настоящими Правилами, </a:t>
            </a:r>
            <a:r>
              <a:rPr lang="ru-RU" b="1" dirty="0">
                <a:solidFill>
                  <a:srgbClr val="002060"/>
                </a:solidFill>
              </a:rPr>
              <a:t>возлагается на организаторов </a:t>
            </a:r>
            <a:r>
              <a:rPr lang="ru-RU" dirty="0"/>
              <a:t>официального спортивного соревнования, собственников (пользователей) объектов спорта, а также на иных лиц, принимающих участие в обеспечении общественного порядка и общественной безопасности в местах проведения официальных спортивных соревнований</a:t>
            </a:r>
            <a:r>
              <a:rPr lang="ru-RU" dirty="0" smtClean="0"/>
              <a:t>.</a:t>
            </a:r>
          </a:p>
          <a:p>
            <a:pPr marL="0" indent="0" algn="just">
              <a:buNone/>
            </a:pPr>
            <a:endParaRPr lang="ru-RU" dirty="0"/>
          </a:p>
          <a:p>
            <a:pPr marL="0" indent="0" algn="just">
              <a:buNone/>
            </a:pPr>
            <a:r>
              <a:rPr lang="ru-RU" dirty="0"/>
              <a:t>17. </a:t>
            </a:r>
            <a:r>
              <a:rPr lang="ru-RU" b="1" dirty="0">
                <a:solidFill>
                  <a:srgbClr val="002060"/>
                </a:solidFill>
              </a:rPr>
              <a:t>Организаторы</a:t>
            </a:r>
            <a:r>
              <a:rPr lang="ru-RU" dirty="0"/>
              <a:t> официальных спортивных соревнований и (или) собственники (пользователи) объектов спорта </a:t>
            </a:r>
            <a:r>
              <a:rPr lang="ru-RU" b="1" dirty="0">
                <a:solidFill>
                  <a:srgbClr val="002060"/>
                </a:solidFill>
              </a:rPr>
              <a:t>вправе устанавливать дополнительные требования </a:t>
            </a:r>
            <a:r>
              <a:rPr lang="ru-RU" dirty="0"/>
              <a:t>к поведению зрителей при проведении официальных спортивных соревнований, которые не могут противоречить требованиям Федерального закона "О физической культуре и спорте в Российской Федерации" и положениям настоящих Правил.</a:t>
            </a:r>
          </a:p>
          <a:p>
            <a:pPr marL="0" indent="0" algn="just">
              <a:buNone/>
            </a:pPr>
            <a:endParaRPr lang="ru-RU" dirty="0"/>
          </a:p>
        </p:txBody>
      </p:sp>
    </p:spTree>
    <p:extLst>
      <p:ext uri="{BB962C8B-B14F-4D97-AF65-F5344CB8AC3E}">
        <p14:creationId xmlns:p14="http://schemas.microsoft.com/office/powerpoint/2010/main" val="8180701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76672"/>
            <a:ext cx="8147248" cy="5976664"/>
          </a:xfrm>
        </p:spPr>
        <p:txBody>
          <a:bodyPr>
            <a:normAutofit fontScale="70000" lnSpcReduction="20000"/>
          </a:bodyPr>
          <a:lstStyle/>
          <a:p>
            <a:pPr marL="0" indent="0" algn="just">
              <a:buNone/>
            </a:pPr>
            <a:r>
              <a:rPr lang="ru-RU" dirty="0"/>
              <a:t>18. Настоящие Правила размещаются организаторами официальных спортивных соревнований и (или) собственниками (пользователями) объектов спорта на информационных щитах (стендах) перед кассами по продаже входных билетов, перед входами в место проведения официального спортивного соревнования, перед входами на трибуны и сектора, а также публикуются на официальных сайтах общероссийских спортивных федераций по видам спорта и организаторов официальных спортивных соревнований</a:t>
            </a:r>
            <a:r>
              <a:rPr lang="ru-RU" dirty="0" smtClean="0"/>
              <a:t>.</a:t>
            </a:r>
          </a:p>
          <a:p>
            <a:pPr marL="0" indent="0" algn="just">
              <a:buNone/>
            </a:pPr>
            <a:endParaRPr lang="ru-RU" dirty="0"/>
          </a:p>
          <a:p>
            <a:pPr marL="0" indent="0" algn="just">
              <a:buNone/>
            </a:pPr>
            <a:r>
              <a:rPr lang="ru-RU" dirty="0"/>
              <a:t>19. Информация о порядке, установленном настоящими Правилами, должна доводиться до сведения зрителей на русском языке, в случае организации международных спортивных соревнований - дополнительно на иностранных языках, а также по усмотрению организатора официального спортивного соревнования - на государственных языках субъектов Российской Федерации и родных языках народов Российской Федерации</a:t>
            </a:r>
            <a:r>
              <a:rPr lang="ru-RU" dirty="0" smtClean="0"/>
              <a:t>.</a:t>
            </a:r>
          </a:p>
          <a:p>
            <a:pPr marL="0" indent="0" algn="just">
              <a:buNone/>
            </a:pPr>
            <a:endParaRPr lang="ru-RU" dirty="0"/>
          </a:p>
          <a:p>
            <a:pPr marL="0" indent="0" algn="just">
              <a:buNone/>
            </a:pPr>
            <a:r>
              <a:rPr lang="ru-RU" dirty="0"/>
              <a:t>20. Перечень предметов, запрещенных к проносу в места проведения официальных спортивных соревнований в соответствии с подпунктом "м" пункта 5 настоящих Правил, размещается на входных билетах.</a:t>
            </a:r>
          </a:p>
          <a:p>
            <a:pPr marL="0" indent="0" algn="just">
              <a:buNone/>
            </a:pPr>
            <a:endParaRPr lang="ru-RU" dirty="0"/>
          </a:p>
        </p:txBody>
      </p:sp>
    </p:spTree>
    <p:extLst>
      <p:ext uri="{BB962C8B-B14F-4D97-AF65-F5344CB8AC3E}">
        <p14:creationId xmlns:p14="http://schemas.microsoft.com/office/powerpoint/2010/main" val="8707136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0"/>
            <a:ext cx="8147248" cy="1143000"/>
          </a:xfrm>
        </p:spPr>
        <p:txBody>
          <a:bodyPr>
            <a:noAutofit/>
          </a:bodyPr>
          <a:lstStyle/>
          <a:p>
            <a:r>
              <a:rPr lang="ru-RU" sz="3600" b="1" dirty="0" smtClean="0">
                <a:solidFill>
                  <a:schemeClr val="accent1">
                    <a:lumMod val="50000"/>
                  </a:schemeClr>
                </a:solidFill>
              </a:rPr>
              <a:t>Статьи КоАП </a:t>
            </a:r>
            <a:br>
              <a:rPr lang="ru-RU" sz="3600" b="1" dirty="0" smtClean="0">
                <a:solidFill>
                  <a:schemeClr val="accent1">
                    <a:lumMod val="50000"/>
                  </a:schemeClr>
                </a:solidFill>
              </a:rPr>
            </a:br>
            <a:r>
              <a:rPr lang="ru-RU" sz="2400" b="1" dirty="0" smtClean="0">
                <a:solidFill>
                  <a:schemeClr val="accent1">
                    <a:lumMod val="50000"/>
                  </a:schemeClr>
                </a:solidFill>
              </a:rPr>
              <a:t>ответственность за нарушения</a:t>
            </a:r>
            <a:endParaRPr lang="ru-RU" sz="2400" b="1" dirty="0">
              <a:solidFill>
                <a:schemeClr val="accent1">
                  <a:lumMod val="50000"/>
                </a:schemeClr>
              </a:solidFill>
            </a:endParaRPr>
          </a:p>
        </p:txBody>
      </p:sp>
      <p:sp>
        <p:nvSpPr>
          <p:cNvPr id="3" name="Объект 2"/>
          <p:cNvSpPr>
            <a:spLocks noGrp="1"/>
          </p:cNvSpPr>
          <p:nvPr>
            <p:ph idx="1"/>
          </p:nvPr>
        </p:nvSpPr>
        <p:spPr>
          <a:xfrm>
            <a:off x="611560" y="980728"/>
            <a:ext cx="8147248" cy="5616624"/>
          </a:xfrm>
        </p:spPr>
        <p:txBody>
          <a:bodyPr>
            <a:normAutofit fontScale="62500" lnSpcReduction="20000"/>
          </a:bodyPr>
          <a:lstStyle/>
          <a:p>
            <a:pPr marL="0" indent="0" algn="just">
              <a:buNone/>
            </a:pPr>
            <a:endParaRPr lang="ru-RU" b="1" dirty="0" smtClean="0"/>
          </a:p>
          <a:p>
            <a:pPr marL="0" indent="0" algn="just">
              <a:buNone/>
            </a:pPr>
            <a:r>
              <a:rPr lang="ru-RU" b="1" dirty="0" smtClean="0"/>
              <a:t>5.61</a:t>
            </a:r>
            <a:r>
              <a:rPr lang="ru-RU" dirty="0" smtClean="0"/>
              <a:t> </a:t>
            </a:r>
            <a:r>
              <a:rPr lang="ru-RU" dirty="0"/>
              <a:t>– унижение чести и достоинства – ШТРАФ 1000-3000 р</a:t>
            </a:r>
            <a:r>
              <a:rPr lang="ru-RU" dirty="0" smtClean="0"/>
              <a:t>.</a:t>
            </a:r>
            <a:endParaRPr lang="ru-RU" dirty="0"/>
          </a:p>
          <a:p>
            <a:pPr marL="0" indent="0" algn="just">
              <a:buNone/>
            </a:pPr>
            <a:r>
              <a:rPr lang="ru-RU" b="1" dirty="0" smtClean="0"/>
              <a:t>19.3</a:t>
            </a:r>
            <a:r>
              <a:rPr lang="ru-RU" dirty="0" smtClean="0"/>
              <a:t> </a:t>
            </a:r>
            <a:r>
              <a:rPr lang="ru-RU" dirty="0"/>
              <a:t>– неповиновение сотруднику полиции – от 500-1000р (арест до 15 суток); </a:t>
            </a:r>
            <a:endParaRPr lang="ru-RU" dirty="0" smtClean="0"/>
          </a:p>
          <a:p>
            <a:pPr marL="0" indent="0" algn="just">
              <a:buNone/>
            </a:pPr>
            <a:r>
              <a:rPr lang="ru-RU" b="1" dirty="0" smtClean="0"/>
              <a:t>20.1</a:t>
            </a:r>
            <a:r>
              <a:rPr lang="ru-RU" dirty="0" smtClean="0"/>
              <a:t>- мелкое хулиганство (оскорбления, унижения граждан, нецензурная брань, уничтожение или повреждение чужого имущества) – ШТРАФ 500-1000 р (арест до 15 суток)</a:t>
            </a:r>
          </a:p>
          <a:p>
            <a:pPr marL="0" indent="0" algn="just">
              <a:buNone/>
            </a:pPr>
            <a:r>
              <a:rPr lang="ru-RU" b="1" dirty="0" smtClean="0"/>
              <a:t>20.1.2</a:t>
            </a:r>
            <a:r>
              <a:rPr lang="ru-RU" dirty="0" smtClean="0"/>
              <a:t> – мелкое хулиганство с неповиновением законному требованию представителю власти – ШТРАФ 1000-2500 р (арест до 15 суток)</a:t>
            </a:r>
            <a:r>
              <a:rPr lang="ru-RU" dirty="0"/>
              <a:t/>
            </a:r>
            <a:br>
              <a:rPr lang="ru-RU" dirty="0"/>
            </a:br>
            <a:r>
              <a:rPr lang="ru-RU" b="1" dirty="0"/>
              <a:t>20.20</a:t>
            </a:r>
            <a:r>
              <a:rPr lang="ru-RU" dirty="0"/>
              <a:t> – распитие алкогольной продукции - ШТРАФ 500-1000 р, потребление наркотических средств + отказ от медицинского освидетельствования– ШТРАФ 4000-5000р (арест до 15 суток); </a:t>
            </a:r>
          </a:p>
          <a:p>
            <a:pPr marL="0" indent="0" algn="just">
              <a:buNone/>
            </a:pPr>
            <a:r>
              <a:rPr lang="ru-RU" b="1" dirty="0" smtClean="0"/>
              <a:t>20.21</a:t>
            </a:r>
            <a:r>
              <a:rPr lang="ru-RU" dirty="0" smtClean="0"/>
              <a:t>- </a:t>
            </a:r>
            <a:r>
              <a:rPr lang="ru-RU" dirty="0"/>
              <a:t>состояние опьянения – ШТРАФ 500-1500р (арест до 15 суток); </a:t>
            </a:r>
            <a:endParaRPr lang="ru-RU" dirty="0" smtClean="0"/>
          </a:p>
          <a:p>
            <a:pPr marL="0" indent="0" algn="just">
              <a:buNone/>
            </a:pPr>
            <a:r>
              <a:rPr lang="ru-RU" b="1" dirty="0" smtClean="0"/>
              <a:t>20.22 </a:t>
            </a:r>
            <a:r>
              <a:rPr lang="ru-RU" dirty="0" smtClean="0"/>
              <a:t>– состояние опьянения несовершеннолетних до 16 лет – ШТРАФ родителей 1500-2000 р</a:t>
            </a:r>
            <a:r>
              <a:rPr lang="ru-RU" dirty="0"/>
              <a:t/>
            </a:r>
            <a:br>
              <a:rPr lang="ru-RU" dirty="0"/>
            </a:br>
            <a:r>
              <a:rPr lang="ru-RU" b="1" dirty="0" smtClean="0"/>
              <a:t>20.2.2</a:t>
            </a:r>
            <a:r>
              <a:rPr lang="ru-RU" dirty="0" smtClean="0"/>
              <a:t> </a:t>
            </a:r>
            <a:r>
              <a:rPr lang="ru-RU" dirty="0"/>
              <a:t>– нарушение общественного </a:t>
            </a:r>
            <a:r>
              <a:rPr lang="ru-RU" dirty="0" smtClean="0"/>
              <a:t>порядка (организация массового одновременного пребывания) – ШТРАФ 10000-20000 р (обязательные работы до 100 часов или 15 суток);</a:t>
            </a:r>
            <a:r>
              <a:rPr lang="ru-RU" dirty="0"/>
              <a:t/>
            </a:r>
            <a:br>
              <a:rPr lang="ru-RU" dirty="0"/>
            </a:br>
            <a:r>
              <a:rPr lang="ru-RU" b="1" dirty="0"/>
              <a:t>20.3</a:t>
            </a:r>
            <a:r>
              <a:rPr lang="ru-RU" dirty="0"/>
              <a:t> – пропаганда, демонстрация атрибутики, символики экстремистских </a:t>
            </a:r>
            <a:r>
              <a:rPr lang="ru-RU" dirty="0" smtClean="0"/>
              <a:t>организаций, которая запрещена – ШТРАФ 1000-2000 р с конфискацией предмета (арест до 15 суток).</a:t>
            </a:r>
            <a:endParaRPr lang="ru-RU" dirty="0"/>
          </a:p>
        </p:txBody>
      </p:sp>
    </p:spTree>
    <p:extLst>
      <p:ext uri="{BB962C8B-B14F-4D97-AF65-F5344CB8AC3E}">
        <p14:creationId xmlns:p14="http://schemas.microsoft.com/office/powerpoint/2010/main" val="12274891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idx="1"/>
          </p:nvPr>
        </p:nvSpPr>
        <p:spPr>
          <a:xfrm>
            <a:off x="755576" y="2061425"/>
            <a:ext cx="7560840" cy="4536504"/>
          </a:xfrm>
        </p:spPr>
        <p:txBody>
          <a:bodyPr>
            <a:noAutofit/>
          </a:bodyPr>
          <a:lstStyle/>
          <a:p>
            <a:pPr marL="114300" indent="0" algn="ctr" fontAlgn="ctr">
              <a:buNone/>
            </a:pPr>
            <a:r>
              <a:rPr lang="ru-RU" sz="3200" b="1" dirty="0" smtClean="0">
                <a:solidFill>
                  <a:srgbClr val="FF0000"/>
                </a:solidFill>
                <a:latin typeface="Times New Roman" panose="02020603050405020304" pitchFamily="18" charset="0"/>
                <a:cs typeface="Times New Roman" panose="02020603050405020304" pitchFamily="18" charset="0"/>
              </a:rPr>
              <a:t>Мясникова </a:t>
            </a:r>
            <a:r>
              <a:rPr lang="ru-RU" sz="3200" b="1" dirty="0">
                <a:solidFill>
                  <a:srgbClr val="FF0000"/>
                </a:solidFill>
                <a:latin typeface="Times New Roman" panose="02020603050405020304" pitchFamily="18" charset="0"/>
                <a:cs typeface="Times New Roman" panose="02020603050405020304" pitchFamily="18" charset="0"/>
              </a:rPr>
              <a:t>Людмила Александровна </a:t>
            </a:r>
            <a:endParaRPr lang="ru-RU" sz="3200" b="1" dirty="0" smtClean="0">
              <a:solidFill>
                <a:srgbClr val="FF0000"/>
              </a:solidFill>
              <a:latin typeface="Times New Roman" panose="02020603050405020304" pitchFamily="18" charset="0"/>
              <a:cs typeface="Times New Roman" panose="02020603050405020304" pitchFamily="18" charset="0"/>
            </a:endParaRPr>
          </a:p>
          <a:p>
            <a:pPr marL="114300" indent="0" algn="ctr" fontAlgn="ctr">
              <a:buNone/>
            </a:pPr>
            <a:r>
              <a:rPr lang="ru-RU" sz="3200" b="1" dirty="0" smtClean="0">
                <a:solidFill>
                  <a:schemeClr val="tx2">
                    <a:lumMod val="50000"/>
                  </a:schemeClr>
                </a:solidFill>
              </a:rPr>
              <a:t>Председатель </a:t>
            </a:r>
            <a:r>
              <a:rPr lang="ru-RU" sz="3200" b="1" dirty="0">
                <a:solidFill>
                  <a:schemeClr val="tx2">
                    <a:lumMod val="50000"/>
                  </a:schemeClr>
                </a:solidFill>
              </a:rPr>
              <a:t>ЭКС РО при ДОгМ</a:t>
            </a:r>
          </a:p>
          <a:p>
            <a:pPr marL="114300" indent="0" algn="ctr" fontAlgn="ctr">
              <a:buNone/>
            </a:pPr>
            <a:r>
              <a:rPr lang="en-US" sz="3200" b="1" dirty="0">
                <a:solidFill>
                  <a:schemeClr val="tx2">
                    <a:lumMod val="50000"/>
                  </a:schemeClr>
                </a:solidFill>
                <a:latin typeface="Times New Roman" panose="02020603050405020304" pitchFamily="18" charset="0"/>
                <a:cs typeface="Times New Roman" panose="02020603050405020304" pitchFamily="18" charset="0"/>
              </a:rPr>
              <a:t>mjasnikowana@yandex.ru</a:t>
            </a:r>
            <a:endParaRPr lang="ru-RU" sz="3200" b="1" dirty="0">
              <a:solidFill>
                <a:schemeClr val="tx2">
                  <a:lumMod val="50000"/>
                </a:schemeClr>
              </a:solidFill>
              <a:latin typeface="Times New Roman" panose="02020603050405020304" pitchFamily="18" charset="0"/>
              <a:cs typeface="Times New Roman" panose="02020603050405020304" pitchFamily="18" charset="0"/>
            </a:endParaRPr>
          </a:p>
          <a:p>
            <a:pPr marL="114300" indent="0" algn="ctr" fontAlgn="ctr">
              <a:buNone/>
            </a:pPr>
            <a:r>
              <a:rPr lang="en-US" sz="3200" b="1" dirty="0">
                <a:solidFill>
                  <a:schemeClr val="tx2">
                    <a:lumMod val="50000"/>
                  </a:schemeClr>
                </a:solidFill>
                <a:latin typeface="Times New Roman" panose="02020603050405020304" pitchFamily="18" charset="0"/>
                <a:cs typeface="Times New Roman" panose="02020603050405020304" pitchFamily="18" charset="0"/>
              </a:rPr>
              <a:t>8 </a:t>
            </a:r>
            <a:r>
              <a:rPr lang="ru-RU" sz="3200" b="1" dirty="0" smtClean="0">
                <a:solidFill>
                  <a:schemeClr val="tx2">
                    <a:lumMod val="50000"/>
                  </a:schemeClr>
                </a:solidFill>
                <a:latin typeface="Times New Roman" panose="02020603050405020304" pitchFamily="18" charset="0"/>
                <a:cs typeface="Times New Roman" panose="02020603050405020304" pitchFamily="18" charset="0"/>
              </a:rPr>
              <a:t>(916)</a:t>
            </a:r>
            <a:r>
              <a:rPr lang="en-US" sz="3200" b="1" dirty="0" smtClean="0">
                <a:solidFill>
                  <a:schemeClr val="tx2">
                    <a:lumMod val="50000"/>
                  </a:schemeClr>
                </a:solidFill>
                <a:latin typeface="Times New Roman" panose="02020603050405020304" pitchFamily="18" charset="0"/>
                <a:cs typeface="Times New Roman" panose="02020603050405020304" pitchFamily="18" charset="0"/>
              </a:rPr>
              <a:t> 693</a:t>
            </a:r>
            <a:r>
              <a:rPr lang="ru-RU" sz="3200" b="1" dirty="0" smtClean="0">
                <a:solidFill>
                  <a:schemeClr val="tx2">
                    <a:lumMod val="50000"/>
                  </a:schemeClr>
                </a:solidFill>
                <a:latin typeface="Times New Roman" panose="02020603050405020304" pitchFamily="18" charset="0"/>
                <a:cs typeface="Times New Roman" panose="02020603050405020304" pitchFamily="18" charset="0"/>
              </a:rPr>
              <a:t> </a:t>
            </a:r>
            <a:r>
              <a:rPr lang="en-US" sz="3200" b="1" dirty="0" smtClean="0">
                <a:solidFill>
                  <a:schemeClr val="tx2">
                    <a:lumMod val="50000"/>
                  </a:schemeClr>
                </a:solidFill>
                <a:latin typeface="Times New Roman" panose="02020603050405020304" pitchFamily="18" charset="0"/>
                <a:cs typeface="Times New Roman" panose="02020603050405020304" pitchFamily="18" charset="0"/>
              </a:rPr>
              <a:t>-95</a:t>
            </a:r>
            <a:r>
              <a:rPr lang="ru-RU" sz="3200" b="1" dirty="0" smtClean="0">
                <a:solidFill>
                  <a:schemeClr val="tx2">
                    <a:lumMod val="50000"/>
                  </a:schemeClr>
                </a:solidFill>
                <a:latin typeface="Times New Roman" panose="02020603050405020304" pitchFamily="18" charset="0"/>
                <a:cs typeface="Times New Roman" panose="02020603050405020304" pitchFamily="18" charset="0"/>
              </a:rPr>
              <a:t> </a:t>
            </a:r>
            <a:r>
              <a:rPr lang="en-US" sz="3200" b="1" dirty="0" smtClean="0">
                <a:solidFill>
                  <a:schemeClr val="tx2">
                    <a:lumMod val="50000"/>
                  </a:schemeClr>
                </a:solidFill>
                <a:latin typeface="Times New Roman" panose="02020603050405020304" pitchFamily="18" charset="0"/>
                <a:cs typeface="Times New Roman" panose="02020603050405020304" pitchFamily="18" charset="0"/>
              </a:rPr>
              <a:t>-</a:t>
            </a:r>
            <a:r>
              <a:rPr lang="ru-RU" sz="3200" b="1" dirty="0" smtClean="0">
                <a:solidFill>
                  <a:schemeClr val="tx2">
                    <a:lumMod val="50000"/>
                  </a:schemeClr>
                </a:solidFill>
                <a:latin typeface="Times New Roman" panose="02020603050405020304" pitchFamily="18" charset="0"/>
                <a:cs typeface="Times New Roman" panose="02020603050405020304" pitchFamily="18" charset="0"/>
              </a:rPr>
              <a:t> </a:t>
            </a:r>
            <a:r>
              <a:rPr lang="en-US" sz="3200" b="1" dirty="0" smtClean="0">
                <a:solidFill>
                  <a:schemeClr val="tx2">
                    <a:lumMod val="50000"/>
                  </a:schemeClr>
                </a:solidFill>
                <a:latin typeface="Times New Roman" panose="02020603050405020304" pitchFamily="18" charset="0"/>
                <a:cs typeface="Times New Roman" panose="02020603050405020304" pitchFamily="18" charset="0"/>
              </a:rPr>
              <a:t>30</a:t>
            </a:r>
            <a:endParaRPr lang="ru-RU" sz="3200" b="1" dirty="0">
              <a:solidFill>
                <a:schemeClr val="tx2">
                  <a:lumMod val="50000"/>
                </a:schemeClr>
              </a:solidFill>
              <a:latin typeface="Times New Roman" panose="02020603050405020304" pitchFamily="18" charset="0"/>
              <a:cs typeface="Times New Roman" panose="02020603050405020304" pitchFamily="18" charset="0"/>
            </a:endParaRPr>
          </a:p>
          <a:p>
            <a:pPr marL="114300" indent="0" algn="ctr">
              <a:buNone/>
            </a:pPr>
            <a:endParaRPr lang="ru-RU" sz="2800" b="1" dirty="0" smtClean="0">
              <a:solidFill>
                <a:srgbClr val="FF0000"/>
              </a:solidFill>
              <a:latin typeface="Times New Roman" panose="02020603050405020304" pitchFamily="18" charset="0"/>
              <a:cs typeface="Times New Roman" panose="02020603050405020304" pitchFamily="18" charset="0"/>
            </a:endParaRPr>
          </a:p>
          <a:p>
            <a:pPr marL="114300" indent="0" algn="ctr">
              <a:buNone/>
            </a:pPr>
            <a:r>
              <a:rPr lang="ru-RU" sz="2800" b="1" dirty="0" smtClean="0">
                <a:solidFill>
                  <a:srgbClr val="FF0000"/>
                </a:solidFill>
                <a:latin typeface="Times New Roman" panose="02020603050405020304" pitchFamily="18" charset="0"/>
                <a:cs typeface="Times New Roman" panose="02020603050405020304" pitchFamily="18" charset="0"/>
              </a:rPr>
              <a:t>Галузина </a:t>
            </a:r>
            <a:r>
              <a:rPr lang="ru-RU" sz="2800" b="1" dirty="0">
                <a:solidFill>
                  <a:srgbClr val="FF0000"/>
                </a:solidFill>
                <a:latin typeface="Times New Roman" panose="02020603050405020304" pitchFamily="18" charset="0"/>
                <a:cs typeface="Times New Roman" panose="02020603050405020304" pitchFamily="18" charset="0"/>
              </a:rPr>
              <a:t>Ольга Алексеевна </a:t>
            </a:r>
            <a:endParaRPr lang="ru-RU" sz="2800" b="1" dirty="0">
              <a:solidFill>
                <a:schemeClr val="tx2">
                  <a:lumMod val="50000"/>
                </a:schemeClr>
              </a:solidFill>
              <a:latin typeface="Times New Roman" panose="02020603050405020304" pitchFamily="18" charset="0"/>
              <a:cs typeface="Times New Roman" panose="02020603050405020304" pitchFamily="18" charset="0"/>
            </a:endParaRPr>
          </a:p>
          <a:p>
            <a:pPr marL="114300" indent="0" algn="ctr">
              <a:buNone/>
            </a:pPr>
            <a:r>
              <a:rPr lang="ru-RU" sz="3200" b="1" dirty="0" smtClean="0">
                <a:solidFill>
                  <a:schemeClr val="tx2">
                    <a:lumMod val="50000"/>
                  </a:schemeClr>
                </a:solidFill>
                <a:latin typeface="Times New Roman" panose="02020603050405020304" pitchFamily="18" charset="0"/>
                <a:cs typeface="Times New Roman" panose="02020603050405020304" pitchFamily="18" charset="0"/>
              </a:rPr>
              <a:t>8 </a:t>
            </a:r>
            <a:r>
              <a:rPr lang="ru-RU" sz="3200" b="1" dirty="0">
                <a:solidFill>
                  <a:schemeClr val="tx2">
                    <a:lumMod val="50000"/>
                  </a:schemeClr>
                </a:solidFill>
                <a:latin typeface="Times New Roman" panose="02020603050405020304" pitchFamily="18" charset="0"/>
                <a:cs typeface="Times New Roman" panose="02020603050405020304" pitchFamily="18" charset="0"/>
              </a:rPr>
              <a:t>(926) 595 -</a:t>
            </a:r>
            <a:r>
              <a:rPr lang="ru-RU" sz="3200" b="1" dirty="0" smtClean="0">
                <a:solidFill>
                  <a:schemeClr val="tx2">
                    <a:lumMod val="50000"/>
                  </a:schemeClr>
                </a:solidFill>
                <a:latin typeface="Times New Roman" panose="02020603050405020304" pitchFamily="18" charset="0"/>
                <a:cs typeface="Times New Roman" panose="02020603050405020304" pitchFamily="18" charset="0"/>
              </a:rPr>
              <a:t> 42 -  </a:t>
            </a:r>
            <a:r>
              <a:rPr lang="ru-RU" sz="3200" b="1" dirty="0">
                <a:solidFill>
                  <a:schemeClr val="tx2">
                    <a:lumMod val="50000"/>
                  </a:schemeClr>
                </a:solidFill>
                <a:latin typeface="Times New Roman" panose="02020603050405020304" pitchFamily="18" charset="0"/>
                <a:cs typeface="Times New Roman" panose="02020603050405020304" pitchFamily="18" charset="0"/>
              </a:rPr>
              <a:t>32</a:t>
            </a:r>
          </a:p>
          <a:p>
            <a:pPr marL="114300" indent="0" algn="ctr">
              <a:buNone/>
            </a:pPr>
            <a:r>
              <a:rPr lang="en-US" sz="3200" b="1" dirty="0" smtClean="0">
                <a:solidFill>
                  <a:schemeClr val="tx2">
                    <a:lumMod val="50000"/>
                  </a:schemeClr>
                </a:solidFill>
                <a:latin typeface="Times New Roman" panose="02020603050405020304" pitchFamily="18" charset="0"/>
                <a:cs typeface="Times New Roman" panose="02020603050405020304" pitchFamily="18" charset="0"/>
              </a:rPr>
              <a:t>nebudzavisim@mail.ru</a:t>
            </a:r>
            <a:endParaRPr lang="ru-RU" sz="3200" b="1" dirty="0">
              <a:solidFill>
                <a:schemeClr val="tx2">
                  <a:lumMod val="50000"/>
                </a:schemeClr>
              </a:solidFill>
              <a:latin typeface="Times New Roman" panose="02020603050405020304" pitchFamily="18" charset="0"/>
              <a:cs typeface="Times New Roman" panose="02020603050405020304" pitchFamily="18" charset="0"/>
            </a:endParaRPr>
          </a:p>
          <a:p>
            <a:pPr marL="0" indent="0">
              <a:buNone/>
            </a:pPr>
            <a:endParaRPr lang="ru-RU" sz="2500" dirty="0"/>
          </a:p>
        </p:txBody>
      </p:sp>
      <p:sp>
        <p:nvSpPr>
          <p:cNvPr id="5" name="Заголовок 4"/>
          <p:cNvSpPr>
            <a:spLocks noGrp="1"/>
          </p:cNvSpPr>
          <p:nvPr>
            <p:ph type="title"/>
          </p:nvPr>
        </p:nvSpPr>
        <p:spPr>
          <a:xfrm>
            <a:off x="539552" y="274638"/>
            <a:ext cx="6768752" cy="1143000"/>
          </a:xfrm>
        </p:spPr>
        <p:txBody>
          <a:bodyPr>
            <a:noAutofit/>
          </a:bodyPr>
          <a:lstStyle/>
          <a:p>
            <a:r>
              <a:rPr lang="ru-RU" sz="3600" b="1" dirty="0" smtClean="0">
                <a:solidFill>
                  <a:srgbClr val="FF0000"/>
                </a:solidFill>
              </a:rPr>
              <a:t>ПО ВОПРОСАМ СОТРУДНИЧЕСТВА ОБРАЩАТЬСЯ</a:t>
            </a:r>
            <a:endParaRPr lang="ru-RU" sz="3600" b="1" dirty="0">
              <a:solidFill>
                <a:srgbClr val="FF0000"/>
              </a:solidFill>
            </a:endParaRPr>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2305" y="116633"/>
            <a:ext cx="1568826" cy="1800200"/>
          </a:xfrm>
          <a:prstGeom prst="rect">
            <a:avLst/>
          </a:prstGeom>
        </p:spPr>
      </p:pic>
    </p:spTree>
    <p:extLst>
      <p:ext uri="{BB962C8B-B14F-4D97-AF65-F5344CB8AC3E}">
        <p14:creationId xmlns:p14="http://schemas.microsoft.com/office/powerpoint/2010/main" val="34324846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half" idx="2"/>
          </p:nvPr>
        </p:nvSpPr>
        <p:spPr>
          <a:xfrm>
            <a:off x="4499992" y="1916832"/>
            <a:ext cx="3960440" cy="3888432"/>
          </a:xfrm>
        </p:spPr>
        <p:txBody>
          <a:bodyPr>
            <a:normAutofit/>
          </a:bodyPr>
          <a:lstStyle/>
          <a:p>
            <a:pPr marL="0" indent="0" algn="ctr">
              <a:buNone/>
            </a:pPr>
            <a:r>
              <a:rPr lang="ru-RU" sz="4400" dirty="0" smtClean="0"/>
              <a:t>Мы - рядом!</a:t>
            </a:r>
          </a:p>
          <a:p>
            <a:pPr marL="0" indent="0" algn="ctr">
              <a:buNone/>
            </a:pPr>
            <a:r>
              <a:rPr lang="ru-RU" sz="4400" dirty="0" smtClean="0"/>
              <a:t>Мы - вместе!</a:t>
            </a:r>
            <a:endParaRPr lang="ru-RU" sz="4400" dirty="0"/>
          </a:p>
        </p:txBody>
      </p:sp>
      <p:sp>
        <p:nvSpPr>
          <p:cNvPr id="5" name="Прямоугольник 4"/>
          <p:cNvSpPr/>
          <p:nvPr/>
        </p:nvSpPr>
        <p:spPr>
          <a:xfrm>
            <a:off x="8604448" y="0"/>
            <a:ext cx="539552"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614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327708"/>
            <a:ext cx="4255621" cy="3646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5219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052736"/>
            <a:ext cx="8147248" cy="364902"/>
          </a:xfrm>
        </p:spPr>
        <p:txBody>
          <a:bodyPr>
            <a:normAutofit fontScale="90000"/>
          </a:bodyPr>
          <a:lstStyle/>
          <a:p>
            <a:r>
              <a:rPr lang="ru-RU" dirty="0" smtClean="0"/>
              <a:t/>
            </a:r>
            <a:br>
              <a:rPr lang="ru-RU" dirty="0" smtClean="0"/>
            </a:br>
            <a:r>
              <a:rPr lang="ru-RU" dirty="0" smtClean="0"/>
              <a:t>Статья </a:t>
            </a:r>
            <a:r>
              <a:rPr lang="ru-RU" dirty="0"/>
              <a:t>12. Особенности обеспечения безопасности в связи с осуществлением мероприятий</a:t>
            </a:r>
            <a:br>
              <a:rPr lang="ru-RU" dirty="0"/>
            </a:br>
            <a:endParaRPr lang="ru-RU" dirty="0"/>
          </a:p>
        </p:txBody>
      </p:sp>
      <p:sp>
        <p:nvSpPr>
          <p:cNvPr id="3" name="Объект 2"/>
          <p:cNvSpPr>
            <a:spLocks noGrp="1"/>
          </p:cNvSpPr>
          <p:nvPr>
            <p:ph idx="1"/>
          </p:nvPr>
        </p:nvSpPr>
        <p:spPr>
          <a:xfrm>
            <a:off x="683568" y="1700808"/>
            <a:ext cx="8147248" cy="4525963"/>
          </a:xfrm>
        </p:spPr>
        <p:txBody>
          <a:bodyPr>
            <a:normAutofit fontScale="62500" lnSpcReduction="20000"/>
          </a:bodyPr>
          <a:lstStyle/>
          <a:p>
            <a:pPr marL="0" indent="0" algn="just">
              <a:buNone/>
            </a:pPr>
            <a:r>
              <a:rPr lang="ru-RU" dirty="0" smtClean="0"/>
              <a:t> </a:t>
            </a:r>
          </a:p>
          <a:p>
            <a:pPr marL="0" indent="0" algn="just">
              <a:buNone/>
            </a:pPr>
            <a:endParaRPr lang="ru-RU" dirty="0" smtClean="0"/>
          </a:p>
          <a:p>
            <a:pPr marL="0" indent="0" algn="just">
              <a:buNone/>
            </a:pPr>
            <a:endParaRPr lang="ru-RU" dirty="0"/>
          </a:p>
          <a:p>
            <a:pPr marL="0" indent="0" algn="just">
              <a:buNone/>
            </a:pPr>
            <a:endParaRPr lang="ru-RU" dirty="0"/>
          </a:p>
          <a:p>
            <a:pPr marL="0" indent="0" algn="just">
              <a:buNone/>
            </a:pPr>
            <a:r>
              <a:rPr lang="ru-RU" sz="3400" dirty="0" smtClean="0"/>
              <a:t>1. В </a:t>
            </a:r>
            <a:r>
              <a:rPr lang="ru-RU" sz="3400" dirty="0"/>
              <a:t>Российской Федерации в связи с осуществлением мероприятий обеспечивается и гарантируется безопасность физических лиц и юридических лиц, в том числе FIFA, дочерних организаций FIFA, контрагентов FIFA, конфедераций, национальных футбольных ассоциаций, Российского футбольного союза, Оргкомитета "Россия-2018", участников спортивных соревнований, иных лиц, участвующих в мероприятиях, и зрителей</a:t>
            </a:r>
            <a:r>
              <a:rPr lang="ru-RU" sz="3400" dirty="0" smtClean="0"/>
              <a:t>.</a:t>
            </a:r>
          </a:p>
          <a:p>
            <a:pPr marL="0" indent="0" algn="just">
              <a:buNone/>
            </a:pPr>
            <a:endParaRPr lang="ru-RU" sz="3400" dirty="0"/>
          </a:p>
          <a:p>
            <a:pPr marL="0" indent="0" algn="just">
              <a:buNone/>
            </a:pPr>
            <a:r>
              <a:rPr lang="ru-RU" sz="3400" dirty="0"/>
              <a:t>2. Комплексная программа мер по обеспечению безопасности в период подготовки спортивного соревнования и период его проведения утверждается Президентом Российской Федерации.</a:t>
            </a:r>
          </a:p>
        </p:txBody>
      </p:sp>
    </p:spTree>
    <p:extLst>
      <p:ext uri="{BB962C8B-B14F-4D97-AF65-F5344CB8AC3E}">
        <p14:creationId xmlns:p14="http://schemas.microsoft.com/office/powerpoint/2010/main" val="1965086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a:solidFill>
                  <a:srgbClr val="002060"/>
                </a:solidFill>
              </a:rPr>
              <a:t>ПОСТАНОВЛЕНИЕ ПРАВИТЕЛЬСТВА РФ ОТ 16 ДЕКАБРЯ 2013Г. №1156 "ОБ УТВЕРЖДЕНИИ ПРАВИЛ ПОВЕДЕНИЯ ЗРИТЕЛЕЙ ПРИ ПРОВЕДЕНИИ ОФИЦИАЛЬНЫХ СПОРТИВНЫХ СОРЕВНОВАНИЙ</a:t>
            </a:r>
            <a:r>
              <a:rPr lang="ru-RU" sz="2400" b="1" dirty="0" smtClean="0">
                <a:solidFill>
                  <a:srgbClr val="002060"/>
                </a:solidFill>
              </a:rPr>
              <a:t>"</a:t>
            </a:r>
            <a:endParaRPr lang="ru-RU" sz="2400" dirty="0">
              <a:solidFill>
                <a:srgbClr val="002060"/>
              </a:solidFill>
            </a:endParaRPr>
          </a:p>
        </p:txBody>
      </p:sp>
      <p:sp>
        <p:nvSpPr>
          <p:cNvPr id="3" name="Объект 2"/>
          <p:cNvSpPr>
            <a:spLocks noGrp="1"/>
          </p:cNvSpPr>
          <p:nvPr>
            <p:ph idx="1"/>
          </p:nvPr>
        </p:nvSpPr>
        <p:spPr>
          <a:xfrm>
            <a:off x="539552" y="2060848"/>
            <a:ext cx="8147248" cy="4065315"/>
          </a:xfrm>
        </p:spPr>
        <p:txBody>
          <a:bodyPr>
            <a:normAutofit fontScale="85000" lnSpcReduction="10000"/>
          </a:bodyPr>
          <a:lstStyle/>
          <a:p>
            <a:pPr marL="0" indent="0" algn="just">
              <a:buNone/>
            </a:pPr>
            <a:r>
              <a:rPr lang="ru-RU" dirty="0"/>
              <a:t>В соответствии с частью 1.3 статьи 20 Федерального закона "О физической культуре и спорте в Российской Федерации" Правительство Российской Федерации постановляет:</a:t>
            </a:r>
          </a:p>
          <a:p>
            <a:pPr marL="0" indent="0" algn="just">
              <a:buNone/>
            </a:pPr>
            <a:r>
              <a:rPr lang="ru-RU" dirty="0"/>
              <a:t>1. Утвердить прилагаемые Правила поведения зрителей при проведении официальных спортивных соревнований.</a:t>
            </a:r>
          </a:p>
          <a:p>
            <a:pPr marL="0" indent="0" algn="just">
              <a:buNone/>
            </a:pPr>
            <a:r>
              <a:rPr lang="ru-RU" dirty="0"/>
              <a:t>2. Настоящее постановление вступает в силу с 20 января 2014 г.</a:t>
            </a:r>
          </a:p>
          <a:p>
            <a:pPr marL="0" indent="0" algn="just">
              <a:buNone/>
            </a:pPr>
            <a:r>
              <a:rPr lang="ru-RU" dirty="0"/>
              <a:t>Председатель Правительства Российской Федерации </a:t>
            </a:r>
            <a:r>
              <a:rPr lang="ru-RU" dirty="0" err="1"/>
              <a:t>Д.Медведев</a:t>
            </a:r>
            <a:endParaRPr lang="ru-RU" dirty="0"/>
          </a:p>
          <a:p>
            <a:pPr marL="0" indent="0" algn="just">
              <a:buNone/>
            </a:pPr>
            <a:endParaRPr lang="ru-RU" dirty="0"/>
          </a:p>
        </p:txBody>
      </p:sp>
    </p:spTree>
    <p:extLst>
      <p:ext uri="{BB962C8B-B14F-4D97-AF65-F5344CB8AC3E}">
        <p14:creationId xmlns:p14="http://schemas.microsoft.com/office/powerpoint/2010/main" val="1270450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b="1" dirty="0">
                <a:solidFill>
                  <a:srgbClr val="002060"/>
                </a:solidFill>
              </a:rPr>
              <a:t>Правила поведения зрителей при проведении официальных спортивных </a:t>
            </a:r>
            <a:r>
              <a:rPr lang="ru-RU" sz="3200" b="1" dirty="0" smtClean="0">
                <a:solidFill>
                  <a:srgbClr val="002060"/>
                </a:solidFill>
              </a:rPr>
              <a:t>соревнований</a:t>
            </a:r>
            <a:br>
              <a:rPr lang="ru-RU" sz="3200" b="1" dirty="0" smtClean="0">
                <a:solidFill>
                  <a:srgbClr val="002060"/>
                </a:solidFill>
              </a:rPr>
            </a:br>
            <a:r>
              <a:rPr lang="ru-RU" sz="3200" b="1" dirty="0" smtClean="0">
                <a:solidFill>
                  <a:srgbClr val="FF0000"/>
                </a:solidFill>
              </a:rPr>
              <a:t>зрители имеют право</a:t>
            </a:r>
            <a:r>
              <a:rPr lang="ru-RU" sz="3200" b="1" dirty="0" smtClean="0"/>
              <a:t>:</a:t>
            </a:r>
            <a:endParaRPr lang="ru-RU" sz="3200" dirty="0"/>
          </a:p>
        </p:txBody>
      </p:sp>
      <p:sp>
        <p:nvSpPr>
          <p:cNvPr id="3" name="Объект 2"/>
          <p:cNvSpPr>
            <a:spLocks noGrp="1"/>
          </p:cNvSpPr>
          <p:nvPr>
            <p:ph idx="1"/>
          </p:nvPr>
        </p:nvSpPr>
        <p:spPr/>
        <p:txBody>
          <a:bodyPr>
            <a:normAutofit fontScale="77500" lnSpcReduction="20000"/>
          </a:bodyPr>
          <a:lstStyle/>
          <a:p>
            <a:pPr marL="0" indent="0" algn="just">
              <a:buNone/>
            </a:pPr>
            <a:r>
              <a:rPr lang="ru-RU" dirty="0"/>
              <a:t>а) </a:t>
            </a:r>
            <a:r>
              <a:rPr lang="ru-RU" b="1" dirty="0">
                <a:solidFill>
                  <a:srgbClr val="002060"/>
                </a:solidFill>
              </a:rPr>
              <a:t>на уважение и защиту достоинства </a:t>
            </a:r>
            <a:r>
              <a:rPr lang="ru-RU" dirty="0"/>
              <a:t>личности со стороны организаторов и участников официальных спортивных соревнований, собственников (пользователей) объектов спорта и лиц, обеспечивающих охрану общественного порядка и общественную безопасность при проведении официальных спортивных соревнований;</a:t>
            </a:r>
          </a:p>
          <a:p>
            <a:pPr marL="0" indent="0" algn="just">
              <a:buNone/>
            </a:pPr>
            <a:r>
              <a:rPr lang="ru-RU" dirty="0"/>
              <a:t>б) </a:t>
            </a:r>
            <a:r>
              <a:rPr lang="ru-RU" b="1" dirty="0">
                <a:solidFill>
                  <a:srgbClr val="002060"/>
                </a:solidFill>
              </a:rPr>
              <a:t>на своевременное получение необходимой и достоверной информации </a:t>
            </a:r>
            <a:r>
              <a:rPr lang="ru-RU" dirty="0"/>
              <a:t>о порядке нахождения в местах проведения официальных спортивных соревнований и выхода из них, об ограничениях и о запретах, связанных с посещением официальных спортивных соревнований;</a:t>
            </a:r>
          </a:p>
          <a:p>
            <a:pPr marL="0" indent="0" algn="just">
              <a:buNone/>
            </a:pPr>
            <a:r>
              <a:rPr lang="ru-RU" dirty="0"/>
              <a:t>в) </a:t>
            </a:r>
            <a:r>
              <a:rPr lang="ru-RU" b="1" dirty="0">
                <a:solidFill>
                  <a:srgbClr val="002060"/>
                </a:solidFill>
              </a:rPr>
              <a:t>на оказание необходимой медицинской помощи </a:t>
            </a:r>
            <a:r>
              <a:rPr lang="ru-RU" dirty="0"/>
              <a:t>в случаях и в порядке, которые установлены законодательством Российской Федерации;</a:t>
            </a:r>
          </a:p>
          <a:p>
            <a:pPr marL="0" indent="0" algn="just">
              <a:buNone/>
            </a:pPr>
            <a:endParaRPr lang="ru-RU" dirty="0"/>
          </a:p>
        </p:txBody>
      </p:sp>
    </p:spTree>
    <p:extLst>
      <p:ext uri="{BB962C8B-B14F-4D97-AF65-F5344CB8AC3E}">
        <p14:creationId xmlns:p14="http://schemas.microsoft.com/office/powerpoint/2010/main" val="2466094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04664"/>
            <a:ext cx="8147248" cy="6264696"/>
          </a:xfrm>
        </p:spPr>
        <p:txBody>
          <a:bodyPr>
            <a:normAutofit fontScale="70000" lnSpcReduction="20000"/>
          </a:bodyPr>
          <a:lstStyle/>
          <a:p>
            <a:pPr marL="0" indent="0">
              <a:buNone/>
            </a:pPr>
            <a:r>
              <a:rPr lang="ru-RU" dirty="0"/>
              <a:t>г) </a:t>
            </a:r>
            <a:r>
              <a:rPr lang="ru-RU" b="1" dirty="0">
                <a:solidFill>
                  <a:srgbClr val="002060"/>
                </a:solidFill>
              </a:rPr>
              <a:t>на проход </a:t>
            </a:r>
            <a:r>
              <a:rPr lang="ru-RU" dirty="0"/>
              <a:t>в места проведения официальных спортивных соревнований для просмотра официального спортивного соревнования </a:t>
            </a:r>
            <a:r>
              <a:rPr lang="ru-RU" b="1" dirty="0">
                <a:solidFill>
                  <a:srgbClr val="002060"/>
                </a:solidFill>
              </a:rPr>
              <a:t>при наличии входного билета </a:t>
            </a:r>
            <a:r>
              <a:rPr lang="ru-RU" dirty="0"/>
              <a:t>на такое соревнование или документа, его заменяющего (в том числе аккредитации или приглашения), </a:t>
            </a:r>
            <a:r>
              <a:rPr lang="ru-RU" dirty="0">
                <a:solidFill>
                  <a:srgbClr val="002060"/>
                </a:solidFill>
              </a:rPr>
              <a:t>за исключением случаев</a:t>
            </a:r>
            <a:r>
              <a:rPr lang="ru-RU" dirty="0"/>
              <a:t>, когда на зрителя </a:t>
            </a:r>
            <a:r>
              <a:rPr lang="ru-RU" dirty="0">
                <a:solidFill>
                  <a:srgbClr val="002060"/>
                </a:solidFill>
              </a:rPr>
              <a:t>наложен административный запрет</a:t>
            </a:r>
            <a:r>
              <a:rPr lang="ru-RU" dirty="0"/>
              <a:t> на посещение мест проведения официальных спортивных соревнований в дни их проведения в соответствии с Кодексом Российской Федерации об административных правонарушениях. </a:t>
            </a:r>
            <a:endParaRPr lang="ru-RU" dirty="0" smtClean="0"/>
          </a:p>
          <a:p>
            <a:pPr marL="0" indent="0">
              <a:buNone/>
            </a:pPr>
            <a:r>
              <a:rPr lang="ru-RU" b="1" dirty="0" smtClean="0">
                <a:solidFill>
                  <a:srgbClr val="002060"/>
                </a:solidFill>
              </a:rPr>
              <a:t>Вход</a:t>
            </a:r>
            <a:r>
              <a:rPr lang="ru-RU" dirty="0" smtClean="0"/>
              <a:t> </a:t>
            </a:r>
            <a:r>
              <a:rPr lang="ru-RU" dirty="0"/>
              <a:t>в места проведения официальных спортивных соревнований </a:t>
            </a:r>
            <a:r>
              <a:rPr lang="ru-RU" b="1" dirty="0">
                <a:solidFill>
                  <a:srgbClr val="002060"/>
                </a:solidFill>
              </a:rPr>
              <a:t>подразумевает принятие и добровольное соблюдение зрителями требований,</a:t>
            </a:r>
            <a:r>
              <a:rPr lang="ru-RU" dirty="0"/>
              <a:t> установленных настоящими Правилами, действующих в течение всего времени нахождения зрителей в местах проведения официальных спортивных соревнований;</a:t>
            </a:r>
          </a:p>
          <a:p>
            <a:pPr marL="0" indent="0">
              <a:buNone/>
            </a:pPr>
            <a:r>
              <a:rPr lang="ru-RU" dirty="0"/>
              <a:t>д) </a:t>
            </a:r>
            <a:r>
              <a:rPr lang="ru-RU" b="1" dirty="0">
                <a:solidFill>
                  <a:srgbClr val="002060"/>
                </a:solidFill>
              </a:rPr>
              <a:t>на нахождение </a:t>
            </a:r>
            <a:r>
              <a:rPr lang="ru-RU" dirty="0"/>
              <a:t>в месте проведения официального спортивного соревнования в течение всего времени проведения такого соревнования;</a:t>
            </a:r>
          </a:p>
          <a:p>
            <a:pPr marL="0" indent="0">
              <a:buNone/>
            </a:pPr>
            <a:r>
              <a:rPr lang="ru-RU" dirty="0"/>
              <a:t>е) </a:t>
            </a:r>
            <a:r>
              <a:rPr lang="ru-RU" b="1" dirty="0">
                <a:solidFill>
                  <a:srgbClr val="002060"/>
                </a:solidFill>
              </a:rPr>
              <a:t>на пользование всеми услугами</a:t>
            </a:r>
            <a:r>
              <a:rPr lang="ru-RU" dirty="0"/>
              <a:t>, предоставляемыми в местах проведения официальных спортивных соревнований организаторами официальных спортивных соревнований, собственниками (пользователями) объектов спорта и иными лицами, уполномоченными организаторами официальных спортивных соревнований или собственниками (пользователями) объектов спорта на оказание таких услуг;</a:t>
            </a:r>
          </a:p>
          <a:p>
            <a:pPr marL="0" indent="0">
              <a:buNone/>
            </a:pPr>
            <a:endParaRPr lang="ru-RU" dirty="0"/>
          </a:p>
        </p:txBody>
      </p:sp>
    </p:spTree>
    <p:extLst>
      <p:ext uri="{BB962C8B-B14F-4D97-AF65-F5344CB8AC3E}">
        <p14:creationId xmlns:p14="http://schemas.microsoft.com/office/powerpoint/2010/main" val="5368893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76672"/>
            <a:ext cx="8147248" cy="6192688"/>
          </a:xfrm>
        </p:spPr>
        <p:txBody>
          <a:bodyPr>
            <a:normAutofit fontScale="77500" lnSpcReduction="20000"/>
          </a:bodyPr>
          <a:lstStyle/>
          <a:p>
            <a:pPr marL="0" indent="0" algn="just">
              <a:buNone/>
            </a:pPr>
            <a:r>
              <a:rPr lang="ru-RU" dirty="0"/>
              <a:t>ж) </a:t>
            </a:r>
            <a:r>
              <a:rPr lang="ru-RU" b="1" dirty="0">
                <a:solidFill>
                  <a:srgbClr val="002060"/>
                </a:solidFill>
              </a:rPr>
              <a:t>на занятие индивидуального зрительского м</a:t>
            </a:r>
            <a:r>
              <a:rPr lang="ru-RU" dirty="0"/>
              <a:t>еста, указанного во входном билете или в документе, его заменяющем (кроме случаев, когда билет или документ, его заменяющий, не гарантируют занятие индивидуального зрительского места), с которого не ограничен зрительный обзор и которое поддерживается в состоянии чистоты и порядка;</a:t>
            </a:r>
          </a:p>
          <a:p>
            <a:pPr marL="0" indent="0" algn="just">
              <a:buNone/>
            </a:pPr>
            <a:r>
              <a:rPr lang="ru-RU" dirty="0"/>
              <a:t>з) </a:t>
            </a:r>
            <a:r>
              <a:rPr lang="ru-RU" b="1" dirty="0">
                <a:solidFill>
                  <a:srgbClr val="002060"/>
                </a:solidFill>
              </a:rPr>
              <a:t>на проход к индивидуальному зрительскому месту </a:t>
            </a:r>
            <a:r>
              <a:rPr lang="ru-RU" dirty="0"/>
              <a:t>с безалкогольными напитками в пластиковых или бумажных стаканах и едой, приобретенными в специализированных торговых точках, расположенных в местах проведения официальных спортивных соревнований;</a:t>
            </a:r>
          </a:p>
          <a:p>
            <a:pPr marL="0" indent="0" algn="just">
              <a:buNone/>
            </a:pPr>
            <a:r>
              <a:rPr lang="ru-RU" dirty="0"/>
              <a:t>и) </a:t>
            </a:r>
            <a:r>
              <a:rPr lang="ru-RU" b="1" dirty="0">
                <a:solidFill>
                  <a:srgbClr val="002060"/>
                </a:solidFill>
              </a:rPr>
              <a:t>на пронос </a:t>
            </a:r>
            <a:r>
              <a:rPr lang="ru-RU" dirty="0"/>
              <a:t>в места проведения официальных спортивных соревнований и использование при проведении таких соревнований:</a:t>
            </a:r>
          </a:p>
          <a:p>
            <a:pPr marL="0" indent="0" algn="just">
              <a:buNone/>
            </a:pPr>
            <a:r>
              <a:rPr lang="ru-RU" b="1" dirty="0">
                <a:solidFill>
                  <a:srgbClr val="002060"/>
                </a:solidFill>
              </a:rPr>
              <a:t>личных вещей</a:t>
            </a:r>
            <a:r>
              <a:rPr lang="ru-RU" dirty="0"/>
              <a:t>, </a:t>
            </a:r>
            <a:r>
              <a:rPr lang="ru-RU" dirty="0">
                <a:solidFill>
                  <a:srgbClr val="002060"/>
                </a:solidFill>
              </a:rPr>
              <a:t>не запрещенных к проносу </a:t>
            </a:r>
            <a:r>
              <a:rPr lang="ru-RU" dirty="0"/>
              <a:t>настоящими Правилами;</a:t>
            </a:r>
          </a:p>
          <a:p>
            <a:pPr marL="0" indent="0" algn="just">
              <a:buNone/>
            </a:pPr>
            <a:r>
              <a:rPr lang="ru-RU" b="1" dirty="0">
                <a:solidFill>
                  <a:srgbClr val="002060"/>
                </a:solidFill>
              </a:rPr>
              <a:t>средств поддержки</a:t>
            </a:r>
            <a:r>
              <a:rPr lang="ru-RU" dirty="0"/>
              <a:t>, отвечающих требованиям, предусмотренным пунктом 7 настоящих Правил;</a:t>
            </a:r>
          </a:p>
          <a:p>
            <a:pPr marL="0" indent="0" algn="just">
              <a:buNone/>
            </a:pPr>
            <a:endParaRPr lang="ru-RU" dirty="0"/>
          </a:p>
        </p:txBody>
      </p:sp>
    </p:spTree>
    <p:extLst>
      <p:ext uri="{BB962C8B-B14F-4D97-AF65-F5344CB8AC3E}">
        <p14:creationId xmlns:p14="http://schemas.microsoft.com/office/powerpoint/2010/main" val="41648989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04664"/>
            <a:ext cx="8147248" cy="6264696"/>
          </a:xfrm>
        </p:spPr>
        <p:txBody>
          <a:bodyPr>
            <a:normAutofit fontScale="70000" lnSpcReduction="20000"/>
          </a:bodyPr>
          <a:lstStyle/>
          <a:p>
            <a:pPr marL="0" indent="0" algn="just">
              <a:buNone/>
            </a:pPr>
            <a:r>
              <a:rPr lang="ru-RU" dirty="0"/>
              <a:t>к) </a:t>
            </a:r>
            <a:r>
              <a:rPr lang="ru-RU" b="1" dirty="0">
                <a:solidFill>
                  <a:srgbClr val="002060"/>
                </a:solidFill>
              </a:rPr>
              <a:t>на поддержку </a:t>
            </a:r>
            <a:r>
              <a:rPr lang="ru-RU" dirty="0"/>
              <a:t>участников официальных спортивных соревнований </a:t>
            </a:r>
            <a:r>
              <a:rPr lang="ru-RU" b="1" dirty="0">
                <a:solidFill>
                  <a:srgbClr val="002060"/>
                </a:solidFill>
              </a:rPr>
              <a:t>стоя при отсутствии возражений </a:t>
            </a:r>
            <a:r>
              <a:rPr lang="ru-RU" dirty="0"/>
              <a:t>со стороны других зрителей;</a:t>
            </a:r>
          </a:p>
          <a:p>
            <a:pPr marL="0" indent="0" algn="just">
              <a:buNone/>
            </a:pPr>
            <a:r>
              <a:rPr lang="ru-RU" dirty="0"/>
              <a:t>л) </a:t>
            </a:r>
            <a:r>
              <a:rPr lang="ru-RU" b="1" dirty="0">
                <a:solidFill>
                  <a:srgbClr val="002060"/>
                </a:solidFill>
              </a:rPr>
              <a:t>на проезд </a:t>
            </a:r>
            <a:r>
              <a:rPr lang="ru-RU" dirty="0"/>
              <a:t>к месту проведения официального спортивного соревнования и (или) на прилегающую к нему территорию на личном автотранспорте, а также на парковочное место при наличии пропуска на автотранспорт, выдаваемого организатором официального спортивного соревнования или собственником (пользователем) объекта спорта;</a:t>
            </a:r>
          </a:p>
          <a:p>
            <a:pPr marL="0" indent="0" algn="just">
              <a:buNone/>
            </a:pPr>
            <a:r>
              <a:rPr lang="ru-RU" dirty="0"/>
              <a:t>м) </a:t>
            </a:r>
            <a:r>
              <a:rPr lang="ru-RU" b="1" dirty="0">
                <a:solidFill>
                  <a:srgbClr val="002060"/>
                </a:solidFill>
              </a:rPr>
              <a:t>на пользование туалетными комнатами </a:t>
            </a:r>
            <a:r>
              <a:rPr lang="ru-RU" dirty="0"/>
              <a:t>(кабинками), расположенными в местах проведения официальных спортивных соревнований, без взимания платы;</a:t>
            </a:r>
          </a:p>
          <a:p>
            <a:pPr marL="0" indent="0" algn="just">
              <a:buNone/>
            </a:pPr>
            <a:r>
              <a:rPr lang="ru-RU" dirty="0"/>
              <a:t>н) </a:t>
            </a:r>
            <a:r>
              <a:rPr lang="ru-RU" b="1" dirty="0">
                <a:solidFill>
                  <a:srgbClr val="002060"/>
                </a:solidFill>
              </a:rPr>
              <a:t>на сохранность личных вещей</a:t>
            </a:r>
            <a:r>
              <a:rPr lang="ru-RU" dirty="0"/>
              <a:t>, сдаваемых в камеру хранения, расположенную на объекте спорта;</a:t>
            </a:r>
          </a:p>
          <a:p>
            <a:pPr marL="0" indent="0" algn="just">
              <a:buNone/>
            </a:pPr>
            <a:r>
              <a:rPr lang="ru-RU" dirty="0"/>
              <a:t>о) </a:t>
            </a:r>
            <a:r>
              <a:rPr lang="ru-RU" b="1" dirty="0">
                <a:solidFill>
                  <a:srgbClr val="002060"/>
                </a:solidFill>
              </a:rPr>
              <a:t>на помощь волонтеров, контролеров-распорядителей и иных лиц</a:t>
            </a:r>
            <a:r>
              <a:rPr lang="ru-RU" dirty="0"/>
              <a:t>, привлекаемых к организации официального спортивного соревнования организаторами официальных спортивных соревнований, собственниками (пользователями) объектов спорта, в том числе на получение от указанных лиц информации об оказываемых услугах, о расположении зрительских мест, входов и выходов в местах проведения официальных спортивных соревнований, а также </a:t>
            </a:r>
            <a:r>
              <a:rPr lang="ru-RU" b="1" dirty="0">
                <a:solidFill>
                  <a:srgbClr val="002060"/>
                </a:solidFill>
              </a:rPr>
              <a:t>на помощь при эвакуации из указанных мест.</a:t>
            </a:r>
          </a:p>
          <a:p>
            <a:pPr marL="0" indent="0" algn="just">
              <a:buNone/>
            </a:pPr>
            <a:endParaRPr lang="ru-RU" dirty="0"/>
          </a:p>
        </p:txBody>
      </p:sp>
    </p:spTree>
    <p:extLst>
      <p:ext uri="{BB962C8B-B14F-4D97-AF65-F5344CB8AC3E}">
        <p14:creationId xmlns:p14="http://schemas.microsoft.com/office/powerpoint/2010/main" val="4086400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Зрители обязаны</a:t>
            </a:r>
            <a:endParaRPr lang="ru-RU" dirty="0">
              <a:solidFill>
                <a:srgbClr val="FF0000"/>
              </a:solidFill>
            </a:endParaRPr>
          </a:p>
        </p:txBody>
      </p:sp>
      <p:sp>
        <p:nvSpPr>
          <p:cNvPr id="3" name="Объект 2"/>
          <p:cNvSpPr>
            <a:spLocks noGrp="1"/>
          </p:cNvSpPr>
          <p:nvPr>
            <p:ph idx="1"/>
          </p:nvPr>
        </p:nvSpPr>
        <p:spPr/>
        <p:txBody>
          <a:bodyPr>
            <a:normAutofit fontScale="62500" lnSpcReduction="20000"/>
          </a:bodyPr>
          <a:lstStyle/>
          <a:p>
            <a:pPr marL="0" indent="0" algn="just">
              <a:buNone/>
            </a:pPr>
            <a:r>
              <a:rPr lang="ru-RU" dirty="0"/>
              <a:t>а) </a:t>
            </a:r>
            <a:r>
              <a:rPr lang="ru-RU" b="1" dirty="0">
                <a:solidFill>
                  <a:srgbClr val="002060"/>
                </a:solidFill>
              </a:rPr>
              <a:t>предъявлять</a:t>
            </a:r>
            <a:r>
              <a:rPr lang="ru-RU" dirty="0"/>
              <a:t> контролерам-распорядителям </a:t>
            </a:r>
            <a:r>
              <a:rPr lang="ru-RU" b="1" dirty="0">
                <a:solidFill>
                  <a:srgbClr val="002060"/>
                </a:solidFill>
              </a:rPr>
              <a:t>входной билет</a:t>
            </a:r>
            <a:r>
              <a:rPr lang="ru-RU" dirty="0"/>
              <a:t>, а также в случаях, установленных решением Правительства Российской Федерации, документ, удостоверяющий личность, при входе в место проведения официальных спортивных соревнований, занимать индивидуальное зрительское место, указанное во входном билете или документе, его заменяющем, кроме случаев, когда билет или документ, его заменяющий, не гарантируют занятие индивидуального зрительского места;</a:t>
            </a:r>
          </a:p>
          <a:p>
            <a:pPr marL="0" indent="0" algn="just">
              <a:buNone/>
            </a:pPr>
            <a:r>
              <a:rPr lang="ru-RU" dirty="0"/>
              <a:t>б) при проезде к месту проведения официального спортивного соревнования и (или) на прилегающую к нему территорию на личном автотранспорте </a:t>
            </a:r>
            <a:r>
              <a:rPr lang="ru-RU" b="1" dirty="0">
                <a:solidFill>
                  <a:srgbClr val="002060"/>
                </a:solidFill>
              </a:rPr>
              <a:t>предъявлять</a:t>
            </a:r>
            <a:r>
              <a:rPr lang="ru-RU" dirty="0"/>
              <a:t> контролерам-распорядителям </a:t>
            </a:r>
            <a:r>
              <a:rPr lang="ru-RU" b="1" dirty="0">
                <a:solidFill>
                  <a:srgbClr val="002060"/>
                </a:solidFill>
              </a:rPr>
              <a:t>пропуск</a:t>
            </a:r>
            <a:r>
              <a:rPr lang="ru-RU" dirty="0"/>
              <a:t> на автотранспорт, выдаваемый организатором официального спортивного соревнования или собственником (пользователем) объекта спорта;</a:t>
            </a:r>
          </a:p>
          <a:p>
            <a:pPr marL="0" indent="0" algn="just">
              <a:buNone/>
            </a:pPr>
            <a:r>
              <a:rPr lang="ru-RU" dirty="0"/>
              <a:t>в) при проходе или проезде к месту проведения официального спортивного соревнования и (или) на прилегающую к нему территорию </a:t>
            </a:r>
            <a:r>
              <a:rPr lang="ru-RU" b="1" dirty="0">
                <a:solidFill>
                  <a:srgbClr val="002060"/>
                </a:solidFill>
              </a:rPr>
              <a:t>проходить личный осмотр и предоставлять для осмотра личные вещи</a:t>
            </a:r>
            <a:r>
              <a:rPr lang="ru-RU" dirty="0"/>
              <a:t>;</a:t>
            </a:r>
          </a:p>
          <a:p>
            <a:pPr marL="0" indent="0" algn="just">
              <a:buNone/>
            </a:pPr>
            <a:endParaRPr lang="ru-RU" dirty="0"/>
          </a:p>
        </p:txBody>
      </p:sp>
    </p:spTree>
    <p:extLst>
      <p:ext uri="{BB962C8B-B14F-4D97-AF65-F5344CB8AC3E}">
        <p14:creationId xmlns:p14="http://schemas.microsoft.com/office/powerpoint/2010/main" val="665590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TotalTime>
  <Words>3058</Words>
  <Application>Microsoft Office PowerPoint</Application>
  <PresentationFormat>Экран (4:3)</PresentationFormat>
  <Paragraphs>134</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1_Тема Office</vt:lpstr>
      <vt:lpstr>Федеральный закон от 07.06.2013 N 108-ФЗ  (ред. от 03.07.2016)  "О подготовке и проведении в Российской Федерации чемпионата мира по футболу FIFA 2018 года, Кубка конфедераций FIFA 2017 года и внесении изменений в отдельные законодательные акты..."   </vt:lpstr>
      <vt:lpstr>Презентация PowerPoint</vt:lpstr>
      <vt:lpstr> Статья 12. Особенности обеспечения безопасности в связи с осуществлением мероприятий </vt:lpstr>
      <vt:lpstr>ПОСТАНОВЛЕНИЕ ПРАВИТЕЛЬСТВА РФ ОТ 16 ДЕКАБРЯ 2013Г. №1156 "ОБ УТВЕРЖДЕНИИ ПРАВИЛ ПОВЕДЕНИЯ ЗРИТЕЛЕЙ ПРИ ПРОВЕДЕНИИ ОФИЦИАЛЬНЫХ СПОРТИВНЫХ СОРЕВНОВАНИЙ"</vt:lpstr>
      <vt:lpstr>Правила поведения зрителей при проведении официальных спортивных соревнований зрители имеют право:</vt:lpstr>
      <vt:lpstr>Презентация PowerPoint</vt:lpstr>
      <vt:lpstr>Презентация PowerPoint</vt:lpstr>
      <vt:lpstr>Презентация PowerPoint</vt:lpstr>
      <vt:lpstr>Зрители обязаны</vt:lpstr>
      <vt:lpstr>Презентация PowerPoint</vt:lpstr>
      <vt:lpstr>Презентация PowerPoint</vt:lpstr>
      <vt:lpstr>Зрителям запрещается</vt:lpstr>
      <vt:lpstr>Презентация PowerPoint</vt:lpstr>
      <vt:lpstr>Презентация PowerPoint</vt:lpstr>
      <vt:lpstr>Презентация PowerPoint</vt:lpstr>
      <vt:lpstr>Презентация PowerPoint</vt:lpstr>
      <vt:lpstr>Презентация PowerPoint</vt:lpstr>
      <vt:lpstr>III. Средства поддержки</vt:lpstr>
      <vt:lpstr>Презентация PowerPoint</vt:lpstr>
      <vt:lpstr>Презентация PowerPoint</vt:lpstr>
      <vt:lpstr>Презентация PowerPoint</vt:lpstr>
      <vt:lpstr>Презентация PowerPoint</vt:lpstr>
      <vt:lpstr>IV. Заключительные положения</vt:lpstr>
      <vt:lpstr>Презентация PowerPoint</vt:lpstr>
      <vt:lpstr>Статьи КоАП  ответственность за нарушения</vt:lpstr>
      <vt:lpstr>ПО ВОПРОСАМ СОТРУДНИЧЕСТВА ОБРАЩАТЬСЯ</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Позитивные модели поведения  в преддверии  «Кубка Конфедераций FIFA»</dc:title>
  <dc:creator>user</dc:creator>
  <cp:lastModifiedBy>user</cp:lastModifiedBy>
  <cp:revision>54</cp:revision>
  <dcterms:created xsi:type="dcterms:W3CDTF">2017-03-31T13:33:04Z</dcterms:created>
  <dcterms:modified xsi:type="dcterms:W3CDTF">2017-04-06T10:09:18Z</dcterms:modified>
</cp:coreProperties>
</file>