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8" r:id="rId3"/>
    <p:sldId id="259" r:id="rId4"/>
    <p:sldId id="260" r:id="rId5"/>
    <p:sldId id="257" r:id="rId6"/>
    <p:sldId id="261" r:id="rId7"/>
    <p:sldId id="265" r:id="rId8"/>
    <p:sldId id="262" r:id="rId9"/>
    <p:sldId id="264"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01" autoAdjust="0"/>
  </p:normalViewPr>
  <p:slideViewPr>
    <p:cSldViewPr>
      <p:cViewPr varScale="1">
        <p:scale>
          <a:sx n="99" d="100"/>
          <a:sy n="99"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F14F8-230E-4052-A0E2-FC3995CCFAEA}" type="datetimeFigureOut">
              <a:rPr lang="ru-RU" smtClean="0"/>
              <a:pPr/>
              <a:t>16.06.2016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6C8AF-8B6F-404E-9C7A-3C7887EF28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566C8AF-8B6F-404E-9C7A-3C7887EF2875}"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566C8AF-8B6F-404E-9C7A-3C7887EF2875}"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16.06.2016</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16.06.2016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16.06.2016</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16.06.2016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16.06.2016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57554" y="1285860"/>
            <a:ext cx="5105400" cy="2868168"/>
          </a:xfrm>
        </p:spPr>
        <p:txBody>
          <a:bodyPr/>
          <a:lstStyle/>
          <a:p>
            <a:pPr algn="ctr"/>
            <a:r>
              <a:rPr lang="en-US" dirty="0" smtClean="0"/>
              <a:t>MSLU in the </a:t>
            </a:r>
            <a:r>
              <a:rPr lang="en-US" dirty="0" err="1" smtClean="0"/>
              <a:t>Programme</a:t>
            </a:r>
            <a:r>
              <a:rPr lang="en-US" dirty="0" smtClean="0"/>
              <a:t> “Erasmus Plus”</a:t>
            </a:r>
            <a:r>
              <a:rPr lang="ru-RU" dirty="0" smtClean="0"/>
              <a:t/>
            </a:r>
            <a:br>
              <a:rPr lang="ru-RU" dirty="0" smtClean="0"/>
            </a:br>
            <a:endParaRPr lang="ru-RU"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409" name="Object 1"/>
          <p:cNvGraphicFramePr>
            <a:graphicFrameLocks noChangeAspect="1"/>
          </p:cNvGraphicFramePr>
          <p:nvPr/>
        </p:nvGraphicFramePr>
        <p:xfrm>
          <a:off x="214282" y="500042"/>
          <a:ext cx="2286015" cy="2595580"/>
        </p:xfrm>
        <a:graphic>
          <a:graphicData uri="http://schemas.openxmlformats.org/presentationml/2006/ole">
            <p:oleObj spid="_x0000_s17409" r:id="rId3" imgW="1410480" imgH="1728360"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7043758" cy="714380"/>
          </a:xfrm>
        </p:spPr>
        <p:txBody>
          <a:bodyPr/>
          <a:lstStyle/>
          <a:p>
            <a:pPr algn="ctr"/>
            <a:r>
              <a:t>University of Cadiz, Spain</a:t>
            </a:r>
            <a:endParaRPr lang="ru-RU" dirty="0"/>
          </a:p>
        </p:txBody>
      </p:sp>
      <p:sp>
        <p:nvSpPr>
          <p:cNvPr id="6" name="Текст 2"/>
          <p:cNvSpPr>
            <a:spLocks noGrp="1"/>
          </p:cNvSpPr>
          <p:nvPr>
            <p:ph type="body" idx="2"/>
          </p:nvPr>
        </p:nvSpPr>
        <p:spPr>
          <a:xfrm>
            <a:off x="214282" y="5429264"/>
            <a:ext cx="3786214" cy="1071570"/>
          </a:xfrm>
        </p:spPr>
        <p:txBody>
          <a:bodyPr>
            <a:normAutofit fontScale="77500" lnSpcReduction="20000"/>
          </a:bodyPr>
          <a:lstStyle/>
          <a:p>
            <a:pPr algn="ctr"/>
            <a:r>
              <a:rPr lang="en-US" sz="1800" b="1" dirty="0" smtClean="0"/>
              <a:t>MSLU</a:t>
            </a:r>
            <a:r>
              <a:rPr lang="ru-RU" sz="1800" b="1" dirty="0" smtClean="0"/>
              <a:t> → </a:t>
            </a:r>
            <a:r>
              <a:rPr lang="en-US" sz="1800" b="1" dirty="0" smtClean="0"/>
              <a:t>Cadiz</a:t>
            </a:r>
            <a:endParaRPr lang="ru-RU" sz="1800" b="1" dirty="0" smtClean="0"/>
          </a:p>
          <a:p>
            <a:endParaRPr lang="ru-RU" sz="1800" b="1" dirty="0" smtClean="0"/>
          </a:p>
          <a:p>
            <a:r>
              <a:rPr lang="en-US" sz="1800" dirty="0" smtClean="0"/>
              <a:t>Implemented mobility</a:t>
            </a:r>
            <a:r>
              <a:rPr lang="ru-RU" sz="1800" dirty="0" smtClean="0"/>
              <a:t> 2016:         –  4</a:t>
            </a:r>
            <a:r>
              <a:rPr lang="en-US" sz="1800" dirty="0" smtClean="0"/>
              <a:t> masters</a:t>
            </a:r>
            <a:r>
              <a:rPr lang="ru-RU" sz="1800" dirty="0" smtClean="0"/>
              <a:t> </a:t>
            </a:r>
            <a:endParaRPr lang="en-US" sz="1800" dirty="0" smtClean="0"/>
          </a:p>
          <a:p>
            <a:r>
              <a:rPr lang="en-US" sz="1800" dirty="0" smtClean="0"/>
              <a:t>                                                                            </a:t>
            </a:r>
          </a:p>
          <a:p>
            <a:r>
              <a:rPr lang="en-US" sz="1800" dirty="0" smtClean="0"/>
              <a:t>Selected candidates 2016/2017:</a:t>
            </a:r>
            <a:r>
              <a:rPr lang="ru-RU" sz="1800" smtClean="0"/>
              <a:t> </a:t>
            </a:r>
            <a:r>
              <a:rPr lang="en-US" sz="1800" smtClean="0"/>
              <a:t> </a:t>
            </a:r>
            <a:r>
              <a:rPr lang="ru-RU" sz="1800" dirty="0" smtClean="0"/>
              <a:t> </a:t>
            </a:r>
            <a:r>
              <a:rPr lang="en-US" sz="1800" dirty="0" smtClean="0"/>
              <a:t>-</a:t>
            </a:r>
            <a:r>
              <a:rPr lang="ru-RU" sz="1800" dirty="0" smtClean="0"/>
              <a:t> </a:t>
            </a:r>
            <a:r>
              <a:rPr lang="en-US" sz="1800" dirty="0" smtClean="0"/>
              <a:t> </a:t>
            </a:r>
            <a:r>
              <a:rPr lang="ru-RU" sz="1800" dirty="0" smtClean="0"/>
              <a:t>1 </a:t>
            </a:r>
            <a:r>
              <a:rPr lang="en-US" sz="1800" dirty="0" smtClean="0"/>
              <a:t>staff</a:t>
            </a:r>
            <a:endParaRPr lang="ru-RU" sz="1800" dirty="0" smtClean="0"/>
          </a:p>
          <a:p>
            <a:r>
              <a:rPr lang="ru-RU" dirty="0" smtClean="0"/>
              <a:t>                                                                            </a:t>
            </a:r>
          </a:p>
          <a:p>
            <a:endParaRPr lang="ru-RU" dirty="0"/>
          </a:p>
        </p:txBody>
      </p:sp>
      <p:graphicFrame>
        <p:nvGraphicFramePr>
          <p:cNvPr id="5" name="Содержимое 4"/>
          <p:cNvGraphicFramePr>
            <a:graphicFrameLocks noGrp="1"/>
          </p:cNvGraphicFramePr>
          <p:nvPr>
            <p:ph sz="half" idx="1"/>
          </p:nvPr>
        </p:nvGraphicFramePr>
        <p:xfrm>
          <a:off x="142844" y="785794"/>
          <a:ext cx="7572428" cy="4503341"/>
        </p:xfrm>
        <a:graphic>
          <a:graphicData uri="http://schemas.openxmlformats.org/drawingml/2006/table">
            <a:tbl>
              <a:tblPr firstRow="1" bandRow="1">
                <a:tableStyleId>{5C22544A-7EE6-4342-B048-85BDC9FD1C3A}</a:tableStyleId>
              </a:tblPr>
              <a:tblGrid>
                <a:gridCol w="1428760"/>
                <a:gridCol w="571504"/>
                <a:gridCol w="642942"/>
                <a:gridCol w="500066"/>
                <a:gridCol w="785818"/>
                <a:gridCol w="1000132"/>
                <a:gridCol w="642942"/>
                <a:gridCol w="1143008"/>
                <a:gridCol w="857256"/>
              </a:tblGrid>
              <a:tr h="891495">
                <a:tc>
                  <a:txBody>
                    <a:bodyPr/>
                    <a:lstStyle/>
                    <a:p>
                      <a:pPr algn="ctr"/>
                      <a:endParaRPr lang="ru-RU" dirty="0"/>
                    </a:p>
                  </a:txBody>
                  <a:tcPr/>
                </a:tc>
                <a:tc gridSpan="3">
                  <a:txBody>
                    <a:bodyPr/>
                    <a:lstStyle/>
                    <a:p>
                      <a:pPr algn="ctr"/>
                      <a:endParaRPr kumimoji="0" lang="ru-RU" sz="1800" b="1" kern="1200" dirty="0" smtClean="0">
                        <a:solidFill>
                          <a:schemeClr val="lt1"/>
                        </a:solidFill>
                        <a:latin typeface="+mn-lt"/>
                        <a:ea typeface="+mn-ea"/>
                        <a:cs typeface="+mn-cs"/>
                      </a:endParaRPr>
                    </a:p>
                    <a:p>
                      <a:pPr algn="ctr"/>
                      <a:r>
                        <a:rPr kumimoji="0" lang="en-US" sz="1800" b="1" kern="1200" dirty="0" smtClean="0">
                          <a:solidFill>
                            <a:schemeClr val="lt1"/>
                          </a:solidFill>
                          <a:latin typeface="+mn-lt"/>
                          <a:ea typeface="+mn-ea"/>
                          <a:cs typeface="+mn-cs"/>
                        </a:rPr>
                        <a:t>Total</a:t>
                      </a:r>
                      <a:endParaRPr lang="ru-RU" dirty="0"/>
                    </a:p>
                  </a:txBody>
                  <a:tcPr/>
                </a:tc>
                <a:tc hMerge="1">
                  <a:txBody>
                    <a:bodyPr/>
                    <a:lstStyle/>
                    <a:p>
                      <a:endParaRPr lang="ru-RU"/>
                    </a:p>
                  </a:txBody>
                  <a:tcPr/>
                </a:tc>
                <a:tc hMerge="1">
                  <a:txBody>
                    <a:bodyPr/>
                    <a:lstStyle/>
                    <a:p>
                      <a:endParaRPr lang="ru-RU"/>
                    </a:p>
                  </a:txBody>
                  <a:tcPr/>
                </a:tc>
                <a:tc gridSpan="3">
                  <a:txBody>
                    <a:bodyPr/>
                    <a:lstStyle/>
                    <a:p>
                      <a:pPr algn="ctr"/>
                      <a:r>
                        <a:rPr kumimoji="0" lang="en-US" sz="1800" b="1" kern="1200" dirty="0" smtClean="0">
                          <a:solidFill>
                            <a:schemeClr val="lt1"/>
                          </a:solidFill>
                          <a:latin typeface="+mn-lt"/>
                          <a:ea typeface="+mn-ea"/>
                          <a:cs typeface="+mn-cs"/>
                        </a:rPr>
                        <a:t>Total number of months of the study periods</a:t>
                      </a:r>
                      <a:endParaRPr lang="ru-RU" dirty="0"/>
                    </a:p>
                  </a:txBody>
                  <a:tcPr/>
                </a:tc>
                <a:tc hMerge="1">
                  <a:txBody>
                    <a:bodyPr/>
                    <a:lstStyle/>
                    <a:p>
                      <a:endParaRPr lang="ru-RU"/>
                    </a:p>
                  </a:txBody>
                  <a:tcPr/>
                </a:tc>
                <a:tc hMerge="1">
                  <a:txBody>
                    <a:bodyPr/>
                    <a:lstStyle/>
                    <a:p>
                      <a:endParaRPr lang="ru-RU" dirty="0"/>
                    </a:p>
                  </a:txBody>
                  <a:tcPr/>
                </a:tc>
                <a:tc gridSpan="2">
                  <a:txBody>
                    <a:bodyPr/>
                    <a:lstStyle/>
                    <a:p>
                      <a:pPr algn="ctr"/>
                      <a:r>
                        <a:rPr kumimoji="0" lang="en-US" sz="1800" b="1" kern="1200" dirty="0" smtClean="0">
                          <a:solidFill>
                            <a:schemeClr val="lt1"/>
                          </a:solidFill>
                          <a:latin typeface="+mn-lt"/>
                          <a:ea typeface="+mn-ea"/>
                          <a:cs typeface="+mn-cs"/>
                        </a:rPr>
                        <a:t>Recommended language of instruction level</a:t>
                      </a:r>
                      <a:endParaRPr lang="ru-RU" dirty="0"/>
                    </a:p>
                  </a:txBody>
                  <a:tcPr/>
                </a:tc>
                <a:tc hMerge="1">
                  <a:txBody>
                    <a:bodyPr/>
                    <a:lstStyle/>
                    <a:p>
                      <a:endParaRPr lang="ru-RU" dirty="0"/>
                    </a:p>
                  </a:txBody>
                  <a:tcPr/>
                </a:tc>
              </a:tr>
              <a:tr h="1577261">
                <a:tc>
                  <a:txBody>
                    <a:bodyPr/>
                    <a:lstStyle/>
                    <a:p>
                      <a:pPr algn="ctr"/>
                      <a:endParaRPr lang="ru-RU" dirty="0"/>
                    </a:p>
                  </a:txBody>
                  <a:tcPr/>
                </a:tc>
                <a:tc>
                  <a:txBody>
                    <a:bodyPr/>
                    <a:lstStyle/>
                    <a:p>
                      <a:pPr marL="71755" marR="71755" algn="ctr">
                        <a:spcAft>
                          <a:spcPts val="0"/>
                        </a:spcAft>
                      </a:pPr>
                      <a:r>
                        <a:rPr lang="en-US" sz="1800" b="1" dirty="0" smtClean="0">
                          <a:latin typeface="+mj-lt"/>
                          <a:ea typeface="Times New Roman"/>
                          <a:cs typeface="Times New Roman"/>
                        </a:rPr>
                        <a:t>Master</a:t>
                      </a:r>
                      <a:endParaRPr lang="ru-RU" sz="1800" dirty="0">
                        <a:latin typeface="+mj-lt"/>
                        <a:ea typeface="Times New Roman"/>
                        <a:cs typeface="Times New Roman"/>
                      </a:endParaRPr>
                    </a:p>
                  </a:txBody>
                  <a:tcPr vert="vert270"/>
                </a:tc>
                <a:tc>
                  <a:txBody>
                    <a:bodyPr/>
                    <a:lstStyle/>
                    <a:p>
                      <a:pPr algn="ctr"/>
                      <a:r>
                        <a:rPr kumimoji="0" lang="en-US" sz="1800" b="1" kern="1200" dirty="0" smtClean="0">
                          <a:solidFill>
                            <a:schemeClr val="dk1"/>
                          </a:solidFill>
                          <a:latin typeface="+mn-lt"/>
                          <a:ea typeface="+mn-ea"/>
                          <a:cs typeface="+mn-cs"/>
                        </a:rPr>
                        <a:t>Postgraduate</a:t>
                      </a:r>
                      <a:endParaRPr lang="ru-RU" dirty="0"/>
                    </a:p>
                  </a:txBody>
                  <a:tcPr marL="68580" marR="68580" marT="0" marB="0"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smtClean="0">
                        <a:solidFill>
                          <a:schemeClr val="dk1"/>
                        </a:solidFill>
                        <a:latin typeface="+mn-lt"/>
                        <a:ea typeface="+mn-ea"/>
                        <a:cs typeface="+mn-cs"/>
                      </a:endParaRPr>
                    </a:p>
                    <a:p>
                      <a:pPr marL="71755" marR="71755" algn="ctr">
                        <a:spcAft>
                          <a:spcPts val="0"/>
                        </a:spcAft>
                      </a:pPr>
                      <a:r>
                        <a:rPr lang="en-US" sz="1800" b="1" dirty="0" smtClean="0">
                          <a:latin typeface="+mj-lt"/>
                          <a:ea typeface="Times New Roman"/>
                          <a:cs typeface="Times New Roman"/>
                        </a:rPr>
                        <a:t>Master</a:t>
                      </a:r>
                      <a:endParaRPr lang="ru-RU" sz="1800" dirty="0" smtClean="0">
                        <a:latin typeface="+mj-lt"/>
                        <a:ea typeface="Times New Roman"/>
                        <a:cs typeface="Times New Roman"/>
                      </a:endParaRPr>
                    </a:p>
                    <a:p>
                      <a:pPr algn="ctr"/>
                      <a:endParaRPr lang="ru-RU" dirty="0"/>
                    </a:p>
                  </a:txBody>
                  <a:tcPr vert="vert270"/>
                </a:tc>
                <a:tc>
                  <a:txBody>
                    <a:bodyPr/>
                    <a:lstStyle/>
                    <a:p>
                      <a:pPr algn="ctr"/>
                      <a:endParaRPr kumimoji="0" lang="en-US" sz="1800" b="1" kern="1200" dirty="0" smtClean="0">
                        <a:solidFill>
                          <a:schemeClr val="dk1"/>
                        </a:solidFill>
                        <a:latin typeface="+mn-lt"/>
                        <a:ea typeface="+mn-ea"/>
                        <a:cs typeface="+mn-cs"/>
                      </a:endParaRPr>
                    </a:p>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mj-lt"/>
                          <a:ea typeface="Times New Roman"/>
                          <a:cs typeface="Times New Roman"/>
                        </a:rPr>
                        <a:t>Master</a:t>
                      </a:r>
                      <a:r>
                        <a:rPr lang="ru-RU" sz="1800" b="1" dirty="0" smtClean="0">
                          <a:latin typeface="Times New Roman"/>
                          <a:ea typeface="Times New Roman"/>
                          <a:cs typeface="Times New Roman"/>
                        </a:rPr>
                        <a:t>/</a:t>
                      </a:r>
                      <a:endParaRPr lang="ru-RU" sz="1800" dirty="0" smtClean="0">
                        <a:latin typeface="Times New Roman"/>
                        <a:ea typeface="Times New Roman"/>
                        <a:cs typeface="Times New Roman"/>
                      </a:endParaRPr>
                    </a:p>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r>
              <a:tr h="877774">
                <a:tc>
                  <a:txBody>
                    <a:bodyPr/>
                    <a:lstStyle/>
                    <a:p>
                      <a:pPr algn="ctr"/>
                      <a:endParaRPr kumimoji="0" lang="en-US" sz="1800" b="1" kern="1200" dirty="0" smtClean="0">
                        <a:solidFill>
                          <a:schemeClr val="dk1"/>
                        </a:solidFill>
                        <a:latin typeface="+mn-lt"/>
                        <a:ea typeface="+mn-ea"/>
                        <a:cs typeface="+mn-cs"/>
                      </a:endParaRPr>
                    </a:p>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ru-RU" dirty="0" smtClean="0"/>
                        <a:t>4/</a:t>
                      </a:r>
                      <a:r>
                        <a:rPr lang="en-US" dirty="0" smtClean="0"/>
                        <a:t>3</a:t>
                      </a:r>
                      <a:endParaRPr lang="ru-RU" dirty="0"/>
                    </a:p>
                  </a:txBody>
                  <a:tcPr/>
                </a:tc>
                <a:tc>
                  <a:txBody>
                    <a:bodyPr/>
                    <a:lstStyle/>
                    <a:p>
                      <a:pPr algn="ctr"/>
                      <a:endParaRPr lang="en-US" dirty="0" smtClean="0"/>
                    </a:p>
                    <a:p>
                      <a:pPr algn="ctr"/>
                      <a:r>
                        <a:rPr lang="ru-RU" dirty="0" smtClean="0"/>
                        <a:t>4</a:t>
                      </a:r>
                      <a:endParaRPr lang="ru-RU" dirty="0"/>
                    </a:p>
                    <a:p>
                      <a:pPr algn="ctr"/>
                      <a:endParaRPr lang="en-US" dirty="0" smtClean="0"/>
                    </a:p>
                  </a:txBody>
                  <a:tcPr/>
                </a:tc>
                <a:tc>
                  <a:txBody>
                    <a:bodyPr/>
                    <a:lstStyle/>
                    <a:p>
                      <a:pPr algn="ctr"/>
                      <a:endParaRPr lang="en-US" dirty="0" smtClean="0"/>
                    </a:p>
                    <a:p>
                      <a:pPr algn="ctr"/>
                      <a:r>
                        <a:rPr lang="ru-RU" dirty="0" smtClean="0"/>
                        <a:t>1</a:t>
                      </a:r>
                      <a:endParaRPr lang="ru-RU" dirty="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ru-RU" dirty="0" smtClean="0"/>
                        <a:t>5</a:t>
                      </a:r>
                      <a:endParaRPr lang="en-US" dirty="0" smtClean="0"/>
                    </a:p>
                    <a:p>
                      <a:pPr algn="ctr"/>
                      <a:r>
                        <a:rPr lang="en-US" sz="1200" dirty="0" smtClean="0"/>
                        <a:t>days</a:t>
                      </a:r>
                      <a:endParaRPr lang="ru-RU" sz="1200" dirty="0"/>
                    </a:p>
                  </a:txBody>
                  <a:tcPr/>
                </a:tc>
                <a:tc>
                  <a:txBody>
                    <a:bodyPr/>
                    <a:lstStyle/>
                    <a:p>
                      <a:pPr algn="ctr"/>
                      <a:endParaRPr lang="en-US" dirty="0" smtClean="0"/>
                    </a:p>
                    <a:p>
                      <a:pPr algn="ctr"/>
                      <a:r>
                        <a:rPr lang="en-US" dirty="0" smtClean="0"/>
                        <a:t>B</a:t>
                      </a:r>
                      <a:r>
                        <a:rPr lang="ru-RU" dirty="0" smtClean="0"/>
                        <a:t>2</a:t>
                      </a:r>
                      <a:endParaRPr lang="ru-RU" dirty="0"/>
                    </a:p>
                  </a:txBody>
                  <a:tcPr/>
                </a:tc>
                <a:tc>
                  <a:txBody>
                    <a:bodyPr/>
                    <a:lstStyle/>
                    <a:p>
                      <a:pPr algn="ctr"/>
                      <a:endParaRPr lang="en-US" dirty="0" smtClean="0"/>
                    </a:p>
                    <a:p>
                      <a:pPr algn="ctr"/>
                      <a:r>
                        <a:rPr lang="en-US" dirty="0" smtClean="0"/>
                        <a:t>B2</a:t>
                      </a:r>
                      <a:endParaRPr lang="ru-RU" dirty="0"/>
                    </a:p>
                  </a:txBody>
                  <a:tcPr/>
                </a:tc>
              </a:tr>
              <a:tr h="1082626">
                <a:tc>
                  <a:txBody>
                    <a:bodyPr/>
                    <a:lstStyle/>
                    <a:p>
                      <a:pPr algn="ctr"/>
                      <a:r>
                        <a:rPr kumimoji="0" lang="en-US" sz="1600" b="1" kern="1200" baseline="0" dirty="0" smtClean="0">
                          <a:solidFill>
                            <a:schemeClr val="dk1"/>
                          </a:solidFill>
                          <a:latin typeface="+mn-lt"/>
                          <a:ea typeface="+mn-ea"/>
                          <a:cs typeface="+mn-cs"/>
                        </a:rPr>
                        <a:t> University</a:t>
                      </a:r>
                      <a:r>
                        <a:rPr kumimoji="0" lang="en-US" sz="1600" b="1" kern="1200" dirty="0" smtClean="0">
                          <a:solidFill>
                            <a:schemeClr val="dk1"/>
                          </a:solidFill>
                          <a:latin typeface="+mn-lt"/>
                          <a:ea typeface="+mn-ea"/>
                          <a:cs typeface="+mn-cs"/>
                        </a:rPr>
                        <a:t> of Cadiz</a:t>
                      </a:r>
                      <a:endParaRPr lang="ru-RU" sz="1600" dirty="0"/>
                    </a:p>
                  </a:txBody>
                  <a:tcPr/>
                </a:tc>
                <a:tc>
                  <a:txBody>
                    <a:bodyPr/>
                    <a:lstStyle/>
                    <a:p>
                      <a:pPr algn="ctr"/>
                      <a:endParaRPr lang="en-US" dirty="0" smtClean="0"/>
                    </a:p>
                    <a:p>
                      <a:pPr algn="ctr"/>
                      <a:r>
                        <a:rPr lang="ru-RU" dirty="0" smtClean="0"/>
                        <a:t>2</a:t>
                      </a:r>
                      <a:endParaRPr lang="ru-RU"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ru-RU" dirty="0" smtClean="0"/>
                        <a:t>5</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ru-RU" dirty="0" smtClean="0"/>
                        <a:t>5</a:t>
                      </a:r>
                      <a:endParaRPr lang="en-US" dirty="0" smtClean="0"/>
                    </a:p>
                    <a:p>
                      <a:pPr algn="ctr"/>
                      <a:r>
                        <a:rPr lang="en-US" sz="1200" dirty="0" smtClean="0"/>
                        <a:t>days</a:t>
                      </a:r>
                      <a:endParaRPr lang="ru-RU" sz="1200" dirty="0"/>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
        <p:nvSpPr>
          <p:cNvPr id="7" name="Текст 2"/>
          <p:cNvSpPr txBox="1">
            <a:spLocks/>
          </p:cNvSpPr>
          <p:nvPr/>
        </p:nvSpPr>
        <p:spPr>
          <a:xfrm>
            <a:off x="4286248" y="5429264"/>
            <a:ext cx="3786214" cy="1071570"/>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p>
            <a:pPr lvl="0" algn="ctr">
              <a:buClr>
                <a:schemeClr val="tx2"/>
              </a:buClr>
              <a:buSzPct val="73000"/>
            </a:pPr>
            <a:r>
              <a:rPr lang="en-US" sz="1400" b="1" dirty="0" smtClean="0"/>
              <a:t>Cadiz</a:t>
            </a:r>
            <a:r>
              <a:rPr lang="ru-RU" sz="1400" b="1" dirty="0" smtClean="0"/>
              <a:t> → </a:t>
            </a:r>
            <a:r>
              <a:rPr lang="en-US" sz="1400" b="1" dirty="0" smtClean="0"/>
              <a:t>MSLU</a:t>
            </a:r>
            <a:endParaRPr kumimoji="0" lang="ru-RU" sz="1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Selected candidates 2016/2017: </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1400" b="0" i="0" u="none" strike="noStrike" kern="1200" cap="none" spc="0" normalizeH="0" baseline="0" noProof="0" dirty="0" smtClean="0">
                <a:ln>
                  <a:noFill/>
                </a:ln>
                <a:solidFill>
                  <a:schemeClr val="tx1"/>
                </a:solidFill>
                <a:effectLst/>
                <a:uLnTx/>
                <a:uFillTx/>
                <a:latin typeface="+mn-lt"/>
                <a:ea typeface="+mn-ea"/>
                <a:cs typeface="+mn-cs"/>
              </a:rPr>
              <a:t>1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staff</a:t>
            </a:r>
            <a:endParaRPr kumimoji="0" lang="ru-RU"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1857364"/>
            <a:ext cx="3429000" cy="2057400"/>
          </a:xfrm>
        </p:spPr>
        <p:txBody>
          <a:bodyPr/>
          <a:lstStyle/>
          <a:p>
            <a:pPr algn="ctr"/>
            <a:r>
              <a:rPr lang="en-US" dirty="0" smtClean="0"/>
              <a:t>University of </a:t>
            </a:r>
            <a:r>
              <a:rPr lang="en-US" dirty="0" err="1" smtClean="0"/>
              <a:t>Castilla</a:t>
            </a:r>
            <a:r>
              <a:rPr lang="en-US" dirty="0" smtClean="0"/>
              <a:t>-La Mancha, Spain</a:t>
            </a:r>
            <a:endParaRPr lang="ru-RU" dirty="0"/>
          </a:p>
        </p:txBody>
      </p:sp>
      <p:grpSp>
        <p:nvGrpSpPr>
          <p:cNvPr id="33" name="Группа 32"/>
          <p:cNvGrpSpPr/>
          <p:nvPr/>
        </p:nvGrpSpPr>
        <p:grpSpPr>
          <a:xfrm>
            <a:off x="428596" y="1000108"/>
            <a:ext cx="4714907" cy="4172568"/>
            <a:chOff x="428596" y="1000108"/>
            <a:chExt cx="4714907" cy="4172568"/>
          </a:xfrm>
        </p:grpSpPr>
        <p:pic>
          <p:nvPicPr>
            <p:cNvPr id="11" name="Рисунок 10" descr="universidad_de_castilla_la_mancha.jpg"/>
            <p:cNvPicPr>
              <a:picLocks noChangeAspect="1"/>
            </p:cNvPicPr>
            <p:nvPr/>
          </p:nvPicPr>
          <p:blipFill>
            <a:blip r:embed="rId2"/>
            <a:stretch>
              <a:fillRect/>
            </a:stretch>
          </p:blipFill>
          <p:spPr>
            <a:xfrm>
              <a:off x="714348" y="1000108"/>
              <a:ext cx="4429155" cy="1889773"/>
            </a:xfrm>
            <a:prstGeom prst="rect">
              <a:avLst/>
            </a:prstGeom>
          </p:spPr>
        </p:pic>
        <p:pic>
          <p:nvPicPr>
            <p:cNvPr id="32" name="Рисунок 31" descr="255px-Toledo_Skyline_Panorama,_Spain_-_Dec_2006.jpg"/>
            <p:cNvPicPr>
              <a:picLocks noChangeAspect="1"/>
            </p:cNvPicPr>
            <p:nvPr/>
          </p:nvPicPr>
          <p:blipFill>
            <a:blip r:embed="rId3"/>
            <a:stretch>
              <a:fillRect/>
            </a:stretch>
          </p:blipFill>
          <p:spPr>
            <a:xfrm>
              <a:off x="428596" y="3071810"/>
              <a:ext cx="4427443" cy="2100866"/>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7043758" cy="714380"/>
          </a:xfrm>
        </p:spPr>
        <p:txBody>
          <a:bodyPr/>
          <a:lstStyle/>
          <a:p>
            <a:pPr algn="ctr"/>
            <a:r>
              <a:t>University of Castilla-La Mancha, Spain</a:t>
            </a:r>
            <a:endParaRPr lang="ru-RU" dirty="0"/>
          </a:p>
        </p:txBody>
      </p:sp>
      <p:sp>
        <p:nvSpPr>
          <p:cNvPr id="6" name="Текст 2"/>
          <p:cNvSpPr>
            <a:spLocks noGrp="1"/>
          </p:cNvSpPr>
          <p:nvPr>
            <p:ph type="body" idx="2"/>
          </p:nvPr>
        </p:nvSpPr>
        <p:spPr>
          <a:xfrm>
            <a:off x="1071538" y="5715016"/>
            <a:ext cx="5897880" cy="785818"/>
          </a:xfrm>
        </p:spPr>
        <p:txBody>
          <a:bodyPr>
            <a:normAutofit fontScale="85000" lnSpcReduction="20000"/>
          </a:bodyPr>
          <a:lstStyle/>
          <a:p>
            <a:pPr algn="ctr"/>
            <a:r>
              <a:rPr lang="en-US" b="1" dirty="0" smtClean="0"/>
              <a:t>MSLU</a:t>
            </a:r>
            <a:r>
              <a:rPr lang="ru-RU" b="1" dirty="0" smtClean="0"/>
              <a:t> → </a:t>
            </a:r>
            <a:r>
              <a:rPr lang="en-US" b="1" dirty="0" err="1" smtClean="0"/>
              <a:t>Castilla</a:t>
            </a:r>
            <a:r>
              <a:rPr lang="en-US" b="1" dirty="0" smtClean="0"/>
              <a:t>-La Mancha</a:t>
            </a:r>
            <a:endParaRPr lang="ru-RU" b="1" dirty="0" smtClean="0"/>
          </a:p>
          <a:p>
            <a:endParaRPr lang="ru-RU" b="1" dirty="0" smtClean="0"/>
          </a:p>
          <a:p>
            <a:r>
              <a:rPr lang="en-US" dirty="0" smtClean="0"/>
              <a:t>Selected candidates 2016/2017</a:t>
            </a:r>
            <a:r>
              <a:rPr lang="ru-RU" dirty="0" smtClean="0"/>
              <a:t>: </a:t>
            </a:r>
            <a:r>
              <a:rPr lang="en-US" dirty="0" smtClean="0"/>
              <a:t>        </a:t>
            </a:r>
            <a:r>
              <a:rPr lang="ru-RU" dirty="0" smtClean="0"/>
              <a:t>–  </a:t>
            </a:r>
            <a:r>
              <a:rPr lang="en-US" dirty="0" smtClean="0"/>
              <a:t>1 undergraduate</a:t>
            </a:r>
            <a:endParaRPr lang="ru-RU" dirty="0" smtClean="0"/>
          </a:p>
          <a:p>
            <a:r>
              <a:rPr lang="ru-RU" dirty="0" smtClean="0"/>
              <a:t>                                                         - 1 </a:t>
            </a:r>
            <a:r>
              <a:rPr lang="en-US" dirty="0" smtClean="0"/>
              <a:t>staff</a:t>
            </a:r>
            <a:endParaRPr lang="ru-RU" dirty="0" smtClean="0"/>
          </a:p>
          <a:p>
            <a:r>
              <a:rPr lang="ru-RU" dirty="0" smtClean="0"/>
              <a:t>                                                                            </a:t>
            </a:r>
          </a:p>
          <a:p>
            <a:endParaRPr lang="ru-RU" dirty="0"/>
          </a:p>
        </p:txBody>
      </p:sp>
      <p:graphicFrame>
        <p:nvGraphicFramePr>
          <p:cNvPr id="10" name="Содержимое 4"/>
          <p:cNvGraphicFramePr>
            <a:graphicFrameLocks noGrp="1"/>
          </p:cNvGraphicFramePr>
          <p:nvPr>
            <p:ph sz="half" idx="1"/>
          </p:nvPr>
        </p:nvGraphicFramePr>
        <p:xfrm>
          <a:off x="214282" y="928670"/>
          <a:ext cx="7572428" cy="4726324"/>
        </p:xfrm>
        <a:graphic>
          <a:graphicData uri="http://schemas.openxmlformats.org/drawingml/2006/table">
            <a:tbl>
              <a:tblPr firstRow="1" bandRow="1">
                <a:tableStyleId>{5C22544A-7EE6-4342-B048-85BDC9FD1C3A}</a:tableStyleId>
              </a:tblPr>
              <a:tblGrid>
                <a:gridCol w="1428760"/>
                <a:gridCol w="571504"/>
                <a:gridCol w="1143008"/>
                <a:gridCol w="1071570"/>
                <a:gridCol w="1214446"/>
                <a:gridCol w="1143008"/>
                <a:gridCol w="1000132"/>
              </a:tblGrid>
              <a:tr h="1000132">
                <a:tc>
                  <a:txBody>
                    <a:bodyPr/>
                    <a:lstStyle/>
                    <a:p>
                      <a:pPr algn="ctr"/>
                      <a:endParaRPr lang="ru-RU" dirty="0"/>
                    </a:p>
                  </a:txBody>
                  <a:tcPr/>
                </a:tc>
                <a:tc gridSpan="2">
                  <a:txBody>
                    <a:bodyPr/>
                    <a:lstStyle/>
                    <a:p>
                      <a:pPr algn="ctr"/>
                      <a:endParaRPr kumimoji="0" lang="ru-RU" sz="1800" b="1" kern="1200" dirty="0" smtClean="0">
                        <a:solidFill>
                          <a:schemeClr val="lt1"/>
                        </a:solidFill>
                        <a:latin typeface="+mn-lt"/>
                        <a:ea typeface="+mn-ea"/>
                        <a:cs typeface="+mn-cs"/>
                      </a:endParaRPr>
                    </a:p>
                    <a:p>
                      <a:pPr algn="ctr"/>
                      <a:r>
                        <a:rPr kumimoji="0" lang="en-US" sz="1800" b="1" kern="1200" dirty="0" smtClean="0">
                          <a:solidFill>
                            <a:schemeClr val="lt1"/>
                          </a:solidFill>
                          <a:latin typeface="+mn-lt"/>
                          <a:ea typeface="+mn-ea"/>
                          <a:cs typeface="+mn-cs"/>
                        </a:rPr>
                        <a:t>Total</a:t>
                      </a:r>
                      <a:endParaRPr lang="ru-RU" dirty="0"/>
                    </a:p>
                  </a:txBody>
                  <a:tcPr/>
                </a:tc>
                <a:tc hMerge="1">
                  <a:txBody>
                    <a:bodyPr/>
                    <a:lstStyle/>
                    <a:p>
                      <a:endParaRPr lang="ru-RU"/>
                    </a:p>
                  </a:txBody>
                  <a:tcPr/>
                </a:tc>
                <a:tc gridSpan="2">
                  <a:txBody>
                    <a:bodyPr/>
                    <a:lstStyle/>
                    <a:p>
                      <a:pPr algn="ctr"/>
                      <a:r>
                        <a:rPr kumimoji="0" lang="en-US" sz="1800" b="1" kern="1200" dirty="0" smtClean="0">
                          <a:solidFill>
                            <a:schemeClr val="lt1"/>
                          </a:solidFill>
                          <a:latin typeface="+mn-lt"/>
                          <a:ea typeface="+mn-ea"/>
                          <a:cs typeface="+mn-cs"/>
                        </a:rPr>
                        <a:t>Total number of months of the study periods</a:t>
                      </a:r>
                      <a:endParaRPr lang="ru-RU" dirty="0"/>
                    </a:p>
                  </a:txBody>
                  <a:tcPr/>
                </a:tc>
                <a:tc hMerge="1">
                  <a:txBody>
                    <a:bodyPr/>
                    <a:lstStyle/>
                    <a:p>
                      <a:endParaRPr lang="ru-RU"/>
                    </a:p>
                  </a:txBody>
                  <a:tcPr/>
                </a:tc>
                <a:tc gridSpan="2">
                  <a:txBody>
                    <a:bodyPr/>
                    <a:lstStyle/>
                    <a:p>
                      <a:pPr algn="ctr"/>
                      <a:r>
                        <a:rPr kumimoji="0" lang="en-US" sz="1800" b="1" kern="1200" dirty="0" smtClean="0">
                          <a:solidFill>
                            <a:schemeClr val="lt1"/>
                          </a:solidFill>
                          <a:latin typeface="+mn-lt"/>
                          <a:ea typeface="+mn-ea"/>
                          <a:cs typeface="+mn-cs"/>
                        </a:rPr>
                        <a:t>Recommended language of instruction level</a:t>
                      </a:r>
                      <a:endParaRPr lang="ru-RU" dirty="0"/>
                    </a:p>
                  </a:txBody>
                  <a:tcPr/>
                </a:tc>
                <a:tc hMerge="1">
                  <a:txBody>
                    <a:bodyPr/>
                    <a:lstStyle/>
                    <a:p>
                      <a:endParaRPr lang="ru-RU" dirty="0"/>
                    </a:p>
                  </a:txBody>
                  <a:tcPr/>
                </a:tc>
              </a:tr>
              <a:tr h="1714512">
                <a:tc>
                  <a:txBody>
                    <a:bodyPr/>
                    <a:lstStyle/>
                    <a:p>
                      <a:pPr algn="ctr"/>
                      <a:endParaRPr lang="ru-RU" dirty="0"/>
                    </a:p>
                  </a:txBody>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mn-cs"/>
                        </a:rPr>
                        <a:t>Undergraduate</a:t>
                      </a:r>
                      <a:endParaRPr lang="ru-RU" sz="1600" dirty="0" smtClean="0"/>
                    </a:p>
                    <a:p>
                      <a:pPr marL="71755" marR="71755" algn="ctr">
                        <a:spcAft>
                          <a:spcPts val="0"/>
                        </a:spcAft>
                      </a:pPr>
                      <a:endParaRPr lang="ru-RU" sz="1600" b="1" dirty="0">
                        <a:latin typeface="Times New Roman"/>
                        <a:ea typeface="Times New Roman"/>
                        <a:cs typeface="Times New Roman"/>
                      </a:endParaRPr>
                    </a:p>
                  </a:txBody>
                  <a:tcPr vert="vert270"/>
                </a:tc>
                <a:tc>
                  <a:txBody>
                    <a:bodyPr/>
                    <a:lstStyle/>
                    <a:p>
                      <a:pPr algn="ctr"/>
                      <a:endParaRPr lang="ru-RU" sz="1600" dirty="0"/>
                    </a:p>
                    <a:p>
                      <a:pPr algn="ctr"/>
                      <a:r>
                        <a:rPr kumimoji="0" lang="en-US" sz="1600" b="1" kern="1200" dirty="0" smtClean="0">
                          <a:solidFill>
                            <a:schemeClr val="dk1"/>
                          </a:solidFill>
                          <a:latin typeface="+mn-lt"/>
                          <a:ea typeface="+mn-ea"/>
                          <a:cs typeface="+mn-cs"/>
                        </a:rPr>
                        <a:t>Staff  for teaching</a:t>
                      </a:r>
                      <a:endParaRPr lang="ru-RU" sz="1600" dirty="0"/>
                    </a:p>
                  </a:txBody>
                  <a:tcPr marL="68580" marR="68580" marT="0" marB="0"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mn-lt"/>
                        <a:ea typeface="+mn-ea"/>
                        <a:cs typeface="+mn-cs"/>
                      </a:endParaRPr>
                    </a:p>
                    <a:p>
                      <a:pPr marL="71755" marR="71755" algn="ctr">
                        <a:spcAft>
                          <a:spcPts val="0"/>
                        </a:spcAft>
                      </a:pPr>
                      <a:r>
                        <a:rPr kumimoji="0" lang="en-US" sz="1600" b="1" kern="1200" dirty="0" smtClean="0">
                          <a:solidFill>
                            <a:schemeClr val="dk1"/>
                          </a:solidFill>
                          <a:latin typeface="+mn-lt"/>
                          <a:ea typeface="+mn-ea"/>
                          <a:cs typeface="+mn-cs"/>
                        </a:rPr>
                        <a:t>Undergraduate</a:t>
                      </a:r>
                      <a:endParaRPr lang="ru-RU" sz="1600" dirty="0" smtClean="0">
                        <a:latin typeface="Times New Roman"/>
                        <a:ea typeface="Times New Roman"/>
                        <a:cs typeface="Times New Roman"/>
                      </a:endParaRPr>
                    </a:p>
                    <a:p>
                      <a:pPr algn="ctr"/>
                      <a:endParaRPr lang="ru-RU" sz="1600" dirty="0"/>
                    </a:p>
                  </a:txBody>
                  <a:tcPr vert="vert270"/>
                </a:tc>
                <a:tc>
                  <a:txBody>
                    <a:bodyPr/>
                    <a:lstStyle/>
                    <a:p>
                      <a:pPr algn="ctr"/>
                      <a:endParaRPr kumimoji="0" lang="en-US" sz="1600" b="1" kern="1200" dirty="0" smtClean="0">
                        <a:solidFill>
                          <a:schemeClr val="dk1"/>
                        </a:solidFill>
                        <a:latin typeface="+mn-lt"/>
                        <a:ea typeface="+mn-ea"/>
                        <a:cs typeface="+mn-cs"/>
                      </a:endParaRPr>
                    </a:p>
                    <a:p>
                      <a:pPr algn="ctr"/>
                      <a:r>
                        <a:rPr kumimoji="0" lang="en-US" sz="1600" b="1" kern="1200" dirty="0" smtClean="0">
                          <a:solidFill>
                            <a:schemeClr val="dk1"/>
                          </a:solidFill>
                          <a:latin typeface="+mn-lt"/>
                          <a:ea typeface="+mn-ea"/>
                          <a:cs typeface="+mn-cs"/>
                        </a:rPr>
                        <a:t>Staff  for teaching</a:t>
                      </a:r>
                      <a:endParaRPr lang="ru-RU" sz="1600"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n-lt"/>
                          <a:ea typeface="+mn-ea"/>
                          <a:cs typeface="+mn-cs"/>
                        </a:rPr>
                        <a:t>Undergraduate</a:t>
                      </a:r>
                      <a:endParaRPr lang="ru-RU" sz="1600" dirty="0" smtClean="0">
                        <a:latin typeface="Times New Roman"/>
                        <a:ea typeface="Times New Roman"/>
                        <a:cs typeface="Times New Roman"/>
                      </a:endParaRPr>
                    </a:p>
                    <a:p>
                      <a:pPr algn="ctr"/>
                      <a:endParaRPr lang="ru-RU" sz="1600" dirty="0"/>
                    </a:p>
                  </a:txBody>
                  <a:tcPr vert="vert270"/>
                </a:tc>
                <a:tc>
                  <a:txBody>
                    <a:bodyPr/>
                    <a:lstStyle/>
                    <a:p>
                      <a:pPr algn="ctr"/>
                      <a:r>
                        <a:rPr kumimoji="0" lang="en-US" sz="1600" b="1" kern="1200" dirty="0" smtClean="0">
                          <a:solidFill>
                            <a:schemeClr val="dk1"/>
                          </a:solidFill>
                          <a:latin typeface="+mn-lt"/>
                          <a:ea typeface="+mn-ea"/>
                          <a:cs typeface="+mn-cs"/>
                        </a:rPr>
                        <a:t>Staff  for  teaching</a:t>
                      </a:r>
                      <a:endParaRPr lang="ru-RU" sz="1600" dirty="0"/>
                    </a:p>
                  </a:txBody>
                  <a:tcPr vert="vert270"/>
                </a:tc>
              </a:tr>
              <a:tr h="899924">
                <a:tc>
                  <a:txBody>
                    <a:bodyPr/>
                    <a:lstStyle/>
                    <a:p>
                      <a:pPr algn="ctr"/>
                      <a:endParaRPr kumimoji="0" lang="en-US" sz="1800" b="1" kern="1200" dirty="0" smtClean="0">
                        <a:solidFill>
                          <a:schemeClr val="dk1"/>
                        </a:solidFill>
                        <a:latin typeface="+mn-lt"/>
                        <a:ea typeface="+mn-ea"/>
                        <a:cs typeface="+mn-cs"/>
                      </a:endParaRPr>
                    </a:p>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1</a:t>
                      </a:r>
                      <a:endParaRPr lang="ru-RU" dirty="0"/>
                    </a:p>
                    <a:p>
                      <a:pPr algn="ctr"/>
                      <a:endParaRPr lang="en-US" dirty="0" smtClean="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en-US" dirty="0" smtClean="0"/>
                        <a:t>5</a:t>
                      </a:r>
                    </a:p>
                    <a:p>
                      <a:pPr algn="ctr"/>
                      <a:r>
                        <a:rPr lang="en-US" sz="1200" dirty="0" smtClean="0"/>
                        <a:t>days</a:t>
                      </a:r>
                      <a:endParaRPr lang="ru-RU" sz="1200" dirty="0"/>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r h="942988">
                <a:tc>
                  <a:txBody>
                    <a:bodyPr/>
                    <a:lstStyle/>
                    <a:p>
                      <a:pPr algn="ctr"/>
                      <a:r>
                        <a:rPr kumimoji="0" lang="en-US" sz="1600" b="1" kern="1200" baseline="0" dirty="0" smtClean="0">
                          <a:solidFill>
                            <a:schemeClr val="dk1"/>
                          </a:solidFill>
                          <a:latin typeface="+mn-lt"/>
                          <a:ea typeface="+mn-ea"/>
                          <a:cs typeface="+mn-cs"/>
                        </a:rPr>
                        <a:t> University</a:t>
                      </a:r>
                      <a:r>
                        <a:rPr kumimoji="0" lang="en-US" sz="1600" b="1" kern="1200" dirty="0" smtClean="0">
                          <a:solidFill>
                            <a:schemeClr val="dk1"/>
                          </a:solidFill>
                          <a:latin typeface="+mn-lt"/>
                          <a:ea typeface="+mn-ea"/>
                          <a:cs typeface="+mn-cs"/>
                        </a:rPr>
                        <a:t> </a:t>
                      </a:r>
                      <a:r>
                        <a:rPr kumimoji="0" lang="en-US" sz="1600" b="1" kern="1200" dirty="0" err="1" smtClean="0">
                          <a:solidFill>
                            <a:schemeClr val="dk1"/>
                          </a:solidFill>
                          <a:latin typeface="+mn-lt"/>
                          <a:ea typeface="+mn-ea"/>
                          <a:cs typeface="+mn-cs"/>
                        </a:rPr>
                        <a:t>Castilla</a:t>
                      </a:r>
                      <a:r>
                        <a:rPr kumimoji="0" lang="en-US" sz="1600" b="1" kern="1200" dirty="0" smtClean="0">
                          <a:solidFill>
                            <a:schemeClr val="dk1"/>
                          </a:solidFill>
                          <a:latin typeface="+mn-lt"/>
                          <a:ea typeface="+mn-ea"/>
                          <a:cs typeface="+mn-cs"/>
                        </a:rPr>
                        <a:t>-La Mancha</a:t>
                      </a:r>
                      <a:endParaRPr lang="ru-RU" sz="1600"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0</a:t>
                      </a:r>
                      <a:endParaRPr lang="ru-RU" dirty="0"/>
                    </a:p>
                  </a:txBody>
                  <a:tcPr/>
                </a:tc>
                <a:tc>
                  <a:txBody>
                    <a:bodyPr/>
                    <a:lstStyle/>
                    <a:p>
                      <a:pPr algn="ctr"/>
                      <a:endParaRPr lang="en-US" dirty="0" smtClean="0"/>
                    </a:p>
                    <a:p>
                      <a:pPr algn="ctr"/>
                      <a:r>
                        <a:rPr lang="en-US"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en-US" dirty="0" smtClean="0"/>
                        <a:t>0</a:t>
                      </a:r>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1785926"/>
            <a:ext cx="3429000" cy="2057400"/>
          </a:xfrm>
        </p:spPr>
        <p:txBody>
          <a:bodyPr/>
          <a:lstStyle/>
          <a:p>
            <a:pPr algn="ctr"/>
            <a:r>
              <a:rPr lang="en-US" dirty="0" smtClean="0"/>
              <a:t>University of Poitiers, France</a:t>
            </a:r>
            <a:r>
              <a:rPr lang="ru-RU" dirty="0" smtClean="0"/>
              <a:t/>
            </a:r>
            <a:br>
              <a:rPr lang="ru-RU" dirty="0" smtClean="0"/>
            </a:br>
            <a:endParaRPr lang="ru-RU" dirty="0"/>
          </a:p>
        </p:txBody>
      </p:sp>
      <p:grpSp>
        <p:nvGrpSpPr>
          <p:cNvPr id="9" name="Группа 8"/>
          <p:cNvGrpSpPr/>
          <p:nvPr/>
        </p:nvGrpSpPr>
        <p:grpSpPr>
          <a:xfrm>
            <a:off x="428596" y="714356"/>
            <a:ext cx="4114498" cy="3786214"/>
            <a:chOff x="428596" y="714356"/>
            <a:chExt cx="4114498" cy="3786214"/>
          </a:xfrm>
        </p:grpSpPr>
        <p:pic>
          <p:nvPicPr>
            <p:cNvPr id="6" name="Рисунок 5" descr="Hôtel-Pinet-Poitiers.jpg"/>
            <p:cNvPicPr>
              <a:picLocks noChangeAspect="1"/>
            </p:cNvPicPr>
            <p:nvPr/>
          </p:nvPicPr>
          <p:blipFill>
            <a:blip r:embed="rId2"/>
            <a:stretch>
              <a:fillRect/>
            </a:stretch>
          </p:blipFill>
          <p:spPr>
            <a:xfrm>
              <a:off x="1000100" y="714356"/>
              <a:ext cx="3542994" cy="2357454"/>
            </a:xfrm>
            <a:prstGeom prst="rect">
              <a:avLst/>
            </a:prstGeom>
          </p:spPr>
        </p:pic>
        <p:pic>
          <p:nvPicPr>
            <p:cNvPr id="8" name="Рисунок 7" descr="Poitiers_-_Eglise_Sainte-Radegonde_4.jpg"/>
            <p:cNvPicPr>
              <a:picLocks noChangeAspect="1"/>
            </p:cNvPicPr>
            <p:nvPr/>
          </p:nvPicPr>
          <p:blipFill>
            <a:blip r:embed="rId3" cstate="print"/>
            <a:stretch>
              <a:fillRect/>
            </a:stretch>
          </p:blipFill>
          <p:spPr>
            <a:xfrm>
              <a:off x="428596" y="2475406"/>
              <a:ext cx="3071834" cy="2025164"/>
            </a:xfrm>
            <a:prstGeom prst="rect">
              <a:avLst/>
            </a:prstGeom>
          </p:spPr>
        </p:pic>
      </p:grpSp>
      <p:pic>
        <p:nvPicPr>
          <p:cNvPr id="7" name="Рисунок 6" descr="292_Poitiers.JPG"/>
          <p:cNvPicPr>
            <a:picLocks noChangeAspect="1"/>
          </p:cNvPicPr>
          <p:nvPr/>
        </p:nvPicPr>
        <p:blipFill>
          <a:blip r:embed="rId4" cstate="print"/>
          <a:stretch>
            <a:fillRect/>
          </a:stretch>
        </p:blipFill>
        <p:spPr>
          <a:xfrm>
            <a:off x="2357422" y="3214686"/>
            <a:ext cx="2952770" cy="221457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0"/>
            <a:ext cx="5897880" cy="557194"/>
          </a:xfrm>
        </p:spPr>
        <p:txBody>
          <a:bodyPr/>
          <a:lstStyle/>
          <a:p>
            <a:pPr algn="ctr"/>
            <a:r>
              <a:t>University of Poitiers, France</a:t>
            </a:r>
            <a:endParaRPr lang="ru-RU" dirty="0"/>
          </a:p>
        </p:txBody>
      </p:sp>
      <p:sp>
        <p:nvSpPr>
          <p:cNvPr id="8" name="Текст 2"/>
          <p:cNvSpPr>
            <a:spLocks noGrp="1"/>
          </p:cNvSpPr>
          <p:nvPr>
            <p:ph type="body" idx="2"/>
          </p:nvPr>
        </p:nvSpPr>
        <p:spPr>
          <a:xfrm>
            <a:off x="1142976" y="5715016"/>
            <a:ext cx="6643734" cy="1000132"/>
          </a:xfrm>
        </p:spPr>
        <p:txBody>
          <a:bodyPr>
            <a:normAutofit fontScale="92500" lnSpcReduction="20000"/>
          </a:bodyPr>
          <a:lstStyle/>
          <a:p>
            <a:pPr algn="ctr"/>
            <a:r>
              <a:rPr lang="en-US" b="1" dirty="0" smtClean="0"/>
              <a:t>MSLU</a:t>
            </a:r>
            <a:r>
              <a:rPr lang="ru-RU" b="1" dirty="0" smtClean="0"/>
              <a:t> →  </a:t>
            </a:r>
            <a:r>
              <a:rPr lang="en-US" b="1" dirty="0" smtClean="0"/>
              <a:t>Poitiers</a:t>
            </a:r>
            <a:endParaRPr lang="ru-RU" b="1" dirty="0" smtClean="0"/>
          </a:p>
          <a:p>
            <a:pPr algn="ctr"/>
            <a:endParaRPr lang="ru-RU" b="1" dirty="0" smtClean="0"/>
          </a:p>
          <a:p>
            <a:r>
              <a:rPr lang="en-US" dirty="0" smtClean="0"/>
              <a:t>Selected candidates 2016/2017:</a:t>
            </a:r>
            <a:r>
              <a:rPr lang="ru-RU" dirty="0" smtClean="0"/>
              <a:t>                           –  2 </a:t>
            </a:r>
            <a:r>
              <a:rPr lang="en-US" dirty="0" smtClean="0"/>
              <a:t>undergraduates</a:t>
            </a:r>
          </a:p>
          <a:p>
            <a:r>
              <a:rPr lang="en-US" dirty="0" smtClean="0"/>
              <a:t>                                                                            -  2 masters</a:t>
            </a:r>
            <a:endParaRPr lang="ru-RU" dirty="0" smtClean="0"/>
          </a:p>
          <a:p>
            <a:r>
              <a:rPr lang="ru-RU" dirty="0" smtClean="0"/>
              <a:t>                                                                            – </a:t>
            </a:r>
            <a:r>
              <a:rPr lang="en-US" dirty="0" smtClean="0"/>
              <a:t> </a:t>
            </a:r>
            <a:r>
              <a:rPr lang="ru-RU" dirty="0" smtClean="0"/>
              <a:t>1 </a:t>
            </a:r>
            <a:r>
              <a:rPr lang="en-US" dirty="0" smtClean="0"/>
              <a:t>postgraduate</a:t>
            </a:r>
            <a:r>
              <a:rPr lang="ru-RU" dirty="0" smtClean="0"/>
              <a:t>  </a:t>
            </a:r>
            <a:endParaRPr lang="en-US" dirty="0" smtClean="0"/>
          </a:p>
          <a:p>
            <a:r>
              <a:rPr lang="en-US" dirty="0" smtClean="0"/>
              <a:t>                                                                            -  3 staff </a:t>
            </a:r>
            <a:endParaRPr lang="ru-RU" dirty="0" smtClean="0"/>
          </a:p>
          <a:p>
            <a:endParaRPr lang="ru-RU" dirty="0"/>
          </a:p>
        </p:txBody>
      </p:sp>
      <p:graphicFrame>
        <p:nvGraphicFramePr>
          <p:cNvPr id="5" name="Содержимое 4"/>
          <p:cNvGraphicFramePr>
            <a:graphicFrameLocks noGrp="1"/>
          </p:cNvGraphicFramePr>
          <p:nvPr>
            <p:ph sz="half" idx="1"/>
          </p:nvPr>
        </p:nvGraphicFramePr>
        <p:xfrm>
          <a:off x="71406" y="571481"/>
          <a:ext cx="7858180" cy="5024764"/>
        </p:xfrm>
        <a:graphic>
          <a:graphicData uri="http://schemas.openxmlformats.org/drawingml/2006/table">
            <a:tbl>
              <a:tblPr firstRow="1" bandRow="1">
                <a:tableStyleId>{5C22544A-7EE6-4342-B048-85BDC9FD1C3A}</a:tableStyleId>
              </a:tblPr>
              <a:tblGrid>
                <a:gridCol w="1214414"/>
                <a:gridCol w="429978"/>
                <a:gridCol w="448471"/>
                <a:gridCol w="379783"/>
                <a:gridCol w="384874"/>
                <a:gridCol w="357190"/>
                <a:gridCol w="642942"/>
                <a:gridCol w="785818"/>
                <a:gridCol w="785818"/>
                <a:gridCol w="714380"/>
                <a:gridCol w="785818"/>
                <a:gridCol w="928694"/>
              </a:tblGrid>
              <a:tr h="1019368">
                <a:tc>
                  <a:txBody>
                    <a:bodyPr/>
                    <a:lstStyle/>
                    <a:p>
                      <a:pPr algn="ctr"/>
                      <a:endParaRPr lang="ru-RU" dirty="0"/>
                    </a:p>
                  </a:txBody>
                  <a:tcPr/>
                </a:tc>
                <a:tc gridSpan="5">
                  <a:txBody>
                    <a:bodyPr/>
                    <a:lstStyle/>
                    <a:p>
                      <a:pPr algn="ctr"/>
                      <a:endParaRPr kumimoji="0" lang="ru-RU" sz="1600" b="1" kern="1200" dirty="0" smtClean="0">
                        <a:solidFill>
                          <a:schemeClr val="lt1"/>
                        </a:solidFill>
                        <a:latin typeface="+mn-lt"/>
                        <a:ea typeface="+mn-ea"/>
                        <a:cs typeface="+mn-cs"/>
                      </a:endParaRPr>
                    </a:p>
                    <a:p>
                      <a:pPr algn="ctr"/>
                      <a:r>
                        <a:rPr kumimoji="0" lang="en-US" sz="1600" b="1" kern="1200" dirty="0" smtClean="0">
                          <a:solidFill>
                            <a:schemeClr val="lt1"/>
                          </a:solidFill>
                          <a:latin typeface="+mn-lt"/>
                          <a:ea typeface="+mn-ea"/>
                          <a:cs typeface="+mn-cs"/>
                        </a:rPr>
                        <a:t>Total</a:t>
                      </a:r>
                      <a:endParaRPr lang="ru-RU" sz="16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kumimoji="0" lang="en-US" sz="1600" b="1" kern="1200" dirty="0" smtClean="0">
                          <a:solidFill>
                            <a:schemeClr val="lt1"/>
                          </a:solidFill>
                          <a:latin typeface="+mn-lt"/>
                          <a:ea typeface="+mn-ea"/>
                          <a:cs typeface="+mn-cs"/>
                        </a:rPr>
                        <a:t>Total number of months of the study periods</a:t>
                      </a:r>
                      <a:endParaRPr lang="ru-RU" sz="1600"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gridSpan="2">
                  <a:txBody>
                    <a:bodyPr/>
                    <a:lstStyle/>
                    <a:p>
                      <a:pPr algn="ctr"/>
                      <a:r>
                        <a:rPr kumimoji="0" lang="en-US" sz="1600" b="1" kern="1200" dirty="0" smtClean="0">
                          <a:solidFill>
                            <a:schemeClr val="lt1"/>
                          </a:solidFill>
                          <a:latin typeface="+mn-lt"/>
                          <a:ea typeface="+mn-ea"/>
                          <a:cs typeface="+mn-cs"/>
                        </a:rPr>
                        <a:t>Recommended language of instruction level</a:t>
                      </a:r>
                      <a:endParaRPr lang="ru-RU" sz="1600" dirty="0"/>
                    </a:p>
                  </a:txBody>
                  <a:tcPr/>
                </a:tc>
                <a:tc hMerge="1">
                  <a:txBody>
                    <a:bodyPr/>
                    <a:lstStyle/>
                    <a:p>
                      <a:endParaRPr lang="ru-RU" dirty="0"/>
                    </a:p>
                  </a:txBody>
                  <a:tcPr/>
                </a:tc>
              </a:tr>
              <a:tr h="1750003">
                <a:tc>
                  <a:txBody>
                    <a:bodyPr/>
                    <a:lstStyle/>
                    <a:p>
                      <a:pPr algn="ctr"/>
                      <a:endParaRPr lang="ru-RU" sz="1400" dirty="0"/>
                    </a:p>
                  </a:txBody>
                  <a:tcPr/>
                </a:tc>
                <a:tc>
                  <a:txBody>
                    <a:bodyPr/>
                    <a:lstStyle/>
                    <a:p>
                      <a:pPr algn="ctr"/>
                      <a:r>
                        <a:rPr kumimoji="0" lang="en-US" sz="1400" b="1" kern="1200" dirty="0" smtClean="0">
                          <a:solidFill>
                            <a:schemeClr val="dk1"/>
                          </a:solidFill>
                          <a:latin typeface="+mn-lt"/>
                          <a:ea typeface="+mn-ea"/>
                          <a:cs typeface="+mn-cs"/>
                        </a:rPr>
                        <a:t>Undergraduate</a:t>
                      </a:r>
                      <a:endParaRPr lang="ru-RU" sz="1400" dirty="0"/>
                    </a:p>
                  </a:txBody>
                  <a:tcPr vert="vert270"/>
                </a:tc>
                <a:tc>
                  <a:txBody>
                    <a:bodyPr/>
                    <a:lstStyle/>
                    <a:p>
                      <a:pPr marL="71755" marR="71755" algn="ctr">
                        <a:spcAft>
                          <a:spcPts val="0"/>
                        </a:spcAft>
                      </a:pPr>
                      <a:r>
                        <a:rPr lang="en-US" sz="1400" b="1" dirty="0">
                          <a:latin typeface="+mj-lt"/>
                          <a:ea typeface="Times New Roman"/>
                          <a:cs typeface="Times New Roman"/>
                        </a:rPr>
                        <a:t>Master</a:t>
                      </a:r>
                      <a:endParaRPr lang="ru-RU" sz="1400" dirty="0">
                        <a:latin typeface="+mj-lt"/>
                        <a:ea typeface="Times New Roman"/>
                        <a:cs typeface="Times New Roman"/>
                      </a:endParaRPr>
                    </a:p>
                  </a:txBody>
                  <a:tcPr marL="68580" marR="68580" marT="0" marB="0" vert="vert270"/>
                </a:tc>
                <a:tc>
                  <a:txBody>
                    <a:bodyPr/>
                    <a:lstStyle/>
                    <a:p>
                      <a:pPr algn="ctr"/>
                      <a:r>
                        <a:rPr kumimoji="0" lang="en-US" sz="1400" b="1" kern="1200" dirty="0" smtClean="0">
                          <a:ln>
                            <a:noFill/>
                          </a:ln>
                          <a:solidFill>
                            <a:schemeClr val="dk1"/>
                          </a:solidFill>
                          <a:latin typeface="+mn-lt"/>
                          <a:ea typeface="+mn-ea"/>
                          <a:cs typeface="+mn-cs"/>
                        </a:rPr>
                        <a:t>Postgraduate</a:t>
                      </a:r>
                      <a:endParaRPr lang="ru-RU" sz="1400" dirty="0">
                        <a:ln>
                          <a:noFill/>
                        </a:ln>
                      </a:endParaRPr>
                    </a:p>
                  </a:txBody>
                  <a:tcPr vert="vert270">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rPr>
                        <a:t>Staff  for teaching</a:t>
                      </a:r>
                      <a:endParaRPr lang="ru-RU" sz="1400" dirty="0">
                        <a:ln>
                          <a:noFill/>
                        </a:ln>
                      </a:endParaRPr>
                    </a:p>
                  </a:txBody>
                  <a:tcPr vert="vert270">
                    <a:lnL w="12700" cap="flat" cmpd="sng" algn="ctr">
                      <a:solidFill>
                        <a:schemeClr val="bg1"/>
                      </a:solidFill>
                      <a:prstDash val="solid"/>
                      <a:round/>
                      <a:headEnd type="none" w="med" len="med"/>
                      <a:tailEnd type="none" w="med" len="med"/>
                    </a:lnL>
                  </a:tcPr>
                </a:tc>
                <a:tc>
                  <a:txBody>
                    <a:bodyPr/>
                    <a:lstStyle/>
                    <a:p>
                      <a:pPr algn="ctr"/>
                      <a:r>
                        <a:rPr kumimoji="0" lang="en-US" sz="1400" b="1" kern="1200" dirty="0" smtClean="0">
                          <a:solidFill>
                            <a:schemeClr val="dk1"/>
                          </a:solidFill>
                          <a:latin typeface="+mn-lt"/>
                          <a:ea typeface="+mn-ea"/>
                          <a:cs typeface="+mn-cs"/>
                        </a:rPr>
                        <a:t>Staff  for training</a:t>
                      </a:r>
                      <a:endParaRPr lang="ru-RU" sz="1400"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ru-RU" sz="14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rPr>
                        <a:t>Undergraduate</a:t>
                      </a:r>
                      <a:endParaRPr lang="ru-RU" sz="1400" dirty="0" smtClean="0"/>
                    </a:p>
                    <a:p>
                      <a:pPr algn="ctr"/>
                      <a:endParaRPr lang="ru-RU" sz="1400"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1" dirty="0" smtClean="0">
                        <a:latin typeface="+mj-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Times New Roman"/>
                          <a:cs typeface="Times New Roman"/>
                        </a:rPr>
                        <a:t>Master</a:t>
                      </a:r>
                      <a:endParaRPr lang="ru-RU" sz="1400" dirty="0" smtClean="0">
                        <a:latin typeface="+mj-lt"/>
                        <a:ea typeface="Times New Roman"/>
                        <a:cs typeface="Times New Roman"/>
                      </a:endParaRPr>
                    </a:p>
                    <a:p>
                      <a:pPr algn="ctr"/>
                      <a:endParaRPr lang="ru-RU" sz="1400" dirty="0"/>
                    </a:p>
                  </a:txBody>
                  <a:tcPr vert="vert270"/>
                </a:tc>
                <a:tc>
                  <a:txBody>
                    <a:bodyPr/>
                    <a:lstStyle/>
                    <a:p>
                      <a:pPr algn="ctr"/>
                      <a:endParaRPr kumimoji="0" lang="en-US" sz="1400" b="1" kern="1200" baseline="0" dirty="0" smtClean="0">
                        <a:solidFill>
                          <a:schemeClr val="dk1"/>
                        </a:solidFill>
                        <a:latin typeface="+mn-lt"/>
                        <a:ea typeface="+mn-ea"/>
                        <a:cs typeface="+mn-cs"/>
                      </a:endParaRPr>
                    </a:p>
                    <a:p>
                      <a:pPr algn="ctr"/>
                      <a:r>
                        <a:rPr kumimoji="0" lang="en-US" sz="1400" b="1" kern="1200" dirty="0" smtClean="0">
                          <a:solidFill>
                            <a:schemeClr val="dk1"/>
                          </a:solidFill>
                          <a:latin typeface="+mn-lt"/>
                          <a:ea typeface="+mn-ea"/>
                          <a:cs typeface="+mn-cs"/>
                        </a:rPr>
                        <a:t>Postgraduate</a:t>
                      </a:r>
                      <a:endParaRPr lang="ru-RU" sz="1400" dirty="0"/>
                    </a:p>
                  </a:txBody>
                  <a:tcPr vert="vert270"/>
                </a:tc>
                <a:tc>
                  <a:txBody>
                    <a:bodyPr/>
                    <a:lstStyle/>
                    <a:p>
                      <a:pPr algn="ctr"/>
                      <a:r>
                        <a:rPr kumimoji="0" lang="en-US" sz="1400" b="1" kern="1200" dirty="0" smtClean="0">
                          <a:solidFill>
                            <a:schemeClr val="dk1"/>
                          </a:solidFill>
                          <a:latin typeface="+mn-lt"/>
                          <a:ea typeface="+mn-ea"/>
                          <a:cs typeface="+mn-cs"/>
                        </a:rPr>
                        <a:t>Staff  for </a:t>
                      </a:r>
                    </a:p>
                    <a:p>
                      <a:pPr algn="ctr"/>
                      <a:r>
                        <a:rPr kumimoji="0" lang="en-US" sz="1400" b="1" kern="1200" dirty="0" smtClean="0">
                          <a:solidFill>
                            <a:schemeClr val="dk1"/>
                          </a:solidFill>
                          <a:latin typeface="+mn-lt"/>
                          <a:ea typeface="+mn-ea"/>
                          <a:cs typeface="+mn-cs"/>
                        </a:rPr>
                        <a:t>teaching/ training </a:t>
                      </a:r>
                      <a:endParaRPr lang="ru-RU" sz="1400"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rPr>
                        <a:t>Undergraduate/</a:t>
                      </a:r>
                      <a:endParaRPr lang="ru-RU" sz="1400" dirty="0" smtClean="0"/>
                    </a:p>
                    <a:p>
                      <a:pPr algn="ctr"/>
                      <a:r>
                        <a:rPr kumimoji="0" lang="en-US" sz="1400" b="1" kern="1200" dirty="0" smtClean="0">
                          <a:solidFill>
                            <a:schemeClr val="dk1"/>
                          </a:solidFill>
                          <a:latin typeface="+mn-lt"/>
                          <a:ea typeface="+mn-ea"/>
                          <a:cs typeface="+mn-cs"/>
                        </a:rPr>
                        <a:t>Postgraduate</a:t>
                      </a:r>
                      <a:endParaRPr lang="ru-RU" sz="1400" dirty="0"/>
                    </a:p>
                  </a:txBody>
                  <a:tcPr vert="vert270"/>
                </a:tc>
                <a:tc>
                  <a:txBody>
                    <a:bodyPr/>
                    <a:lstStyle/>
                    <a:p>
                      <a:pPr algn="ctr"/>
                      <a:r>
                        <a:rPr kumimoji="0" lang="en-US" sz="1400" b="1" kern="1200" dirty="0" smtClean="0">
                          <a:solidFill>
                            <a:schemeClr val="dk1"/>
                          </a:solidFill>
                          <a:latin typeface="+mn-lt"/>
                          <a:ea typeface="+mn-ea"/>
                          <a:cs typeface="+mn-cs"/>
                        </a:rPr>
                        <a:t>Staff  for </a:t>
                      </a:r>
                    </a:p>
                    <a:p>
                      <a:pPr algn="ctr"/>
                      <a:r>
                        <a:rPr kumimoji="0" lang="en-US" sz="1400" b="1" kern="1200" dirty="0" smtClean="0">
                          <a:solidFill>
                            <a:schemeClr val="dk1"/>
                          </a:solidFill>
                          <a:latin typeface="+mn-lt"/>
                          <a:ea typeface="+mn-ea"/>
                          <a:cs typeface="+mn-cs"/>
                        </a:rPr>
                        <a:t>teaching/ training </a:t>
                      </a:r>
                      <a:endParaRPr lang="ru-RU" sz="1400" dirty="0"/>
                    </a:p>
                  </a:txBody>
                  <a:tcPr vert="vert270"/>
                </a:tc>
              </a:tr>
              <a:tr h="1033930">
                <a:tc>
                  <a:txBody>
                    <a:bodyPr/>
                    <a:lstStyle/>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ru-RU" dirty="0" smtClean="0"/>
                        <a:t>2</a:t>
                      </a:r>
                      <a:endParaRPr lang="ru-RU"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ru-RU" dirty="0" smtClean="0"/>
                        <a:t>1</a:t>
                      </a:r>
                      <a:endParaRPr lang="ru-RU" dirty="0"/>
                    </a:p>
                  </a:txBody>
                  <a:tcPr>
                    <a:lnR w="12700" cap="flat" cmpd="sng" algn="ctr">
                      <a:solidFill>
                        <a:schemeClr val="bg1"/>
                      </a:solidFill>
                      <a:prstDash val="solid"/>
                      <a:round/>
                      <a:headEnd type="none" w="med" len="med"/>
                      <a:tailEnd type="none" w="med" len="med"/>
                    </a:lnR>
                  </a:tcPr>
                </a:tc>
                <a:tc>
                  <a:txBody>
                    <a:bodyPr/>
                    <a:lstStyle/>
                    <a:p>
                      <a:pPr algn="ctr"/>
                      <a:endParaRPr lang="en-US" dirty="0" smtClean="0"/>
                    </a:p>
                    <a:p>
                      <a:pPr algn="ctr"/>
                      <a:r>
                        <a:rPr lang="en-US" dirty="0" smtClean="0"/>
                        <a:t>2</a:t>
                      </a:r>
                      <a:endParaRPr lang="ru-RU" dirty="0"/>
                    </a:p>
                  </a:txBody>
                  <a:tcPr>
                    <a:lnL w="12700" cap="flat" cmpd="sng" algn="ctr">
                      <a:solidFill>
                        <a:schemeClr val="bg1"/>
                      </a:solidFill>
                      <a:prstDash val="solid"/>
                      <a:round/>
                      <a:headEnd type="none" w="med" len="med"/>
                      <a:tailEnd type="none" w="med" len="med"/>
                    </a:lnL>
                  </a:tcPr>
                </a:tc>
                <a:tc>
                  <a:txBody>
                    <a:bodyPr/>
                    <a:lstStyle/>
                    <a:p>
                      <a:pPr algn="ctr"/>
                      <a:endParaRPr lang="en-US" dirty="0" smtClean="0"/>
                    </a:p>
                    <a:p>
                      <a:pPr algn="ctr"/>
                      <a:r>
                        <a:rPr lang="ru-RU" dirty="0" smtClean="0"/>
                        <a:t>1</a:t>
                      </a:r>
                      <a:endParaRPr lang="ru-RU" dirty="0"/>
                    </a:p>
                  </a:txBody>
                  <a:tcPr/>
                </a:tc>
                <a:tc>
                  <a:txBody>
                    <a:bodyPr/>
                    <a:lstStyle/>
                    <a:p>
                      <a:pPr algn="ctr"/>
                      <a:endParaRPr lang="en-US" dirty="0" smtClean="0"/>
                    </a:p>
                    <a:p>
                      <a:pPr algn="ctr"/>
                      <a:r>
                        <a:rPr lang="ru-RU" dirty="0" smtClean="0"/>
                        <a:t>5</a:t>
                      </a:r>
                      <a:endParaRPr lang="en-US" dirty="0" smtClean="0"/>
                    </a:p>
                    <a:p>
                      <a:pPr algn="ctr"/>
                      <a:r>
                        <a:rPr lang="en-US" sz="1100" dirty="0" smtClean="0"/>
                        <a:t>months</a:t>
                      </a:r>
                      <a:endParaRPr lang="ru-RU" sz="1100" dirty="0"/>
                    </a:p>
                  </a:txBody>
                  <a:tcPr/>
                </a:tc>
                <a:tc>
                  <a:txBody>
                    <a:bodyPr/>
                    <a:lstStyle/>
                    <a:p>
                      <a:pPr algn="ctr"/>
                      <a:endParaRPr lang="en-US" dirty="0" smtClean="0"/>
                    </a:p>
                    <a:p>
                      <a:pPr algn="ctr"/>
                      <a:r>
                        <a:rPr lang="ru-RU" sz="1800" dirty="0" smtClean="0"/>
                        <a:t>5</a:t>
                      </a: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months</a:t>
                      </a:r>
                      <a:endParaRPr lang="ru-RU" sz="1100" dirty="0" smtClean="0"/>
                    </a:p>
                  </a:txBody>
                  <a:tcPr/>
                </a:tc>
                <a:tc>
                  <a:txBody>
                    <a:bodyPr/>
                    <a:lstStyle/>
                    <a:p>
                      <a:pPr algn="ctr"/>
                      <a:endParaRPr lang="en-US" dirty="0" smtClean="0"/>
                    </a:p>
                    <a:p>
                      <a:pPr algn="ctr"/>
                      <a:r>
                        <a:rPr lang="en-US" dirty="0" smtClean="0"/>
                        <a:t>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months</a:t>
                      </a:r>
                      <a:endParaRPr lang="ru-RU" sz="1100" dirty="0" smtClean="0"/>
                    </a:p>
                    <a:p>
                      <a:pPr algn="ctr"/>
                      <a:endParaRPr lang="ru-RU" dirty="0"/>
                    </a:p>
                  </a:txBody>
                  <a:tcPr/>
                </a:tc>
                <a:tc>
                  <a:txBody>
                    <a:bodyPr/>
                    <a:lstStyle/>
                    <a:p>
                      <a:pPr algn="ctr"/>
                      <a:endParaRPr lang="en-US" dirty="0" smtClean="0"/>
                    </a:p>
                    <a:p>
                      <a:pPr algn="ctr"/>
                      <a:r>
                        <a:rPr lang="en-US" dirty="0" smtClean="0"/>
                        <a:t>13</a:t>
                      </a:r>
                    </a:p>
                    <a:p>
                      <a:pPr algn="ctr"/>
                      <a:r>
                        <a:rPr lang="en-US" sz="1100" dirty="0" smtClean="0"/>
                        <a:t>days</a:t>
                      </a:r>
                      <a:endParaRPr lang="ru-RU" sz="1100" dirty="0"/>
                    </a:p>
                  </a:txBody>
                  <a:tcPr/>
                </a:tc>
                <a:tc>
                  <a:txBody>
                    <a:bodyPr/>
                    <a:lstStyle/>
                    <a:p>
                      <a:pPr algn="ctr"/>
                      <a:endParaRPr lang="en-US" dirty="0" smtClean="0"/>
                    </a:p>
                    <a:p>
                      <a:pPr algn="ctr"/>
                      <a:r>
                        <a:rPr lang="en-US" dirty="0" smtClean="0"/>
                        <a:t>B2</a:t>
                      </a:r>
                      <a:endParaRPr lang="ru-RU" dirty="0"/>
                    </a:p>
                  </a:txBody>
                  <a:tcPr/>
                </a:tc>
                <a:tc>
                  <a:txBody>
                    <a:bodyPr/>
                    <a:lstStyle/>
                    <a:p>
                      <a:pPr algn="ctr"/>
                      <a:endParaRPr lang="en-US" dirty="0" smtClean="0"/>
                    </a:p>
                    <a:p>
                      <a:pPr algn="ctr"/>
                      <a:r>
                        <a:rPr lang="en-US" dirty="0" smtClean="0"/>
                        <a:t>B2</a:t>
                      </a:r>
                      <a:endParaRPr lang="ru-RU" dirty="0"/>
                    </a:p>
                  </a:txBody>
                  <a:tcPr/>
                </a:tc>
              </a:tr>
              <a:tr h="1125921">
                <a:tc>
                  <a:txBody>
                    <a:bodyPr/>
                    <a:lstStyle/>
                    <a:p>
                      <a:pPr algn="ctr"/>
                      <a:r>
                        <a:rPr kumimoji="0" lang="en-US" sz="1600" b="1" kern="1200" dirty="0" smtClean="0">
                          <a:solidFill>
                            <a:schemeClr val="dk1"/>
                          </a:solidFill>
                          <a:latin typeface="+mn-lt"/>
                          <a:ea typeface="+mn-ea"/>
                          <a:cs typeface="+mn-cs"/>
                        </a:rPr>
                        <a:t>University of Poitiers</a:t>
                      </a:r>
                      <a:endParaRPr lang="ru-RU" sz="1600"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1</a:t>
                      </a:r>
                      <a:endParaRPr lang="ru-RU" dirty="0"/>
                    </a:p>
                  </a:txBody>
                  <a:tcPr>
                    <a:lnR w="12700" cap="flat" cmpd="sng" algn="ctr">
                      <a:solidFill>
                        <a:schemeClr val="bg1"/>
                      </a:solidFill>
                      <a:prstDash val="solid"/>
                      <a:round/>
                      <a:headEnd type="none" w="med" len="med"/>
                      <a:tailEnd type="none" w="med" len="med"/>
                    </a:lnR>
                  </a:tcPr>
                </a:tc>
                <a:tc>
                  <a:txBody>
                    <a:bodyPr/>
                    <a:lstStyle/>
                    <a:p>
                      <a:pPr algn="ctr"/>
                      <a:endParaRPr lang="en-US" dirty="0" smtClean="0"/>
                    </a:p>
                    <a:p>
                      <a:pPr algn="ctr"/>
                      <a:r>
                        <a:rPr lang="en-US" dirty="0" smtClean="0"/>
                        <a:t>1</a:t>
                      </a:r>
                      <a:endParaRPr lang="ru-RU" dirty="0"/>
                    </a:p>
                  </a:txBody>
                  <a:tcPr>
                    <a:lnL w="12700" cap="flat" cmpd="sng" algn="ctr">
                      <a:solidFill>
                        <a:schemeClr val="bg1"/>
                      </a:solidFill>
                      <a:prstDash val="solid"/>
                      <a:round/>
                      <a:headEnd type="none" w="med" len="med"/>
                      <a:tailEnd type="none" w="med" len="med"/>
                    </a:lnL>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months</a:t>
                      </a:r>
                      <a:endParaRPr lang="ru-RU" sz="1100" dirty="0" smtClean="0"/>
                    </a:p>
                    <a:p>
                      <a:pPr algn="ctr"/>
                      <a:endParaRPr lang="ru-RU" dirty="0"/>
                    </a:p>
                  </a:txBody>
                  <a:tcPr/>
                </a:tc>
                <a:tc>
                  <a:txBody>
                    <a:bodyPr/>
                    <a:lstStyle/>
                    <a:p>
                      <a:pPr algn="ctr"/>
                      <a:endParaRPr lang="en-US" dirty="0" smtClean="0"/>
                    </a:p>
                    <a:p>
                      <a:pPr algn="ctr"/>
                      <a:r>
                        <a:rPr lang="ru-RU" sz="1800" dirty="0" smtClean="0"/>
                        <a:t>5</a:t>
                      </a: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months</a:t>
                      </a:r>
                      <a:endParaRPr lang="ru-RU" sz="1100" dirty="0" smtClean="0"/>
                    </a:p>
                  </a:txBody>
                  <a:tcPr/>
                </a:tc>
                <a:tc>
                  <a:txBody>
                    <a:bodyPr/>
                    <a:lstStyle/>
                    <a:p>
                      <a:pPr algn="ctr"/>
                      <a:endParaRPr lang="en-US" dirty="0" smtClean="0"/>
                    </a:p>
                    <a:p>
                      <a:pPr algn="ctr"/>
                      <a:r>
                        <a:rPr lang="en-US" dirty="0" smtClean="0"/>
                        <a:t>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months</a:t>
                      </a:r>
                      <a:endParaRPr lang="ru-RU" sz="1100" dirty="0" smtClean="0"/>
                    </a:p>
                    <a:p>
                      <a:pPr algn="ctr"/>
                      <a:endParaRPr lang="ru-RU" sz="1100" dirty="0"/>
                    </a:p>
                  </a:txBody>
                  <a:tcPr/>
                </a:tc>
                <a:tc>
                  <a:txBody>
                    <a:bodyPr/>
                    <a:lstStyle/>
                    <a:p>
                      <a:pPr algn="ctr"/>
                      <a:endParaRPr lang="en-US" dirty="0" smtClean="0"/>
                    </a:p>
                    <a:p>
                      <a:pPr algn="ctr"/>
                      <a:r>
                        <a:rPr lang="en-US" dirty="0" smtClean="0"/>
                        <a:t>13</a:t>
                      </a:r>
                    </a:p>
                    <a:p>
                      <a:pPr algn="ctr"/>
                      <a:r>
                        <a:rPr lang="en-US" sz="1100" dirty="0" smtClean="0"/>
                        <a:t>days</a:t>
                      </a:r>
                      <a:endParaRPr lang="ru-RU" sz="1100" dirty="0"/>
                    </a:p>
                  </a:txBody>
                  <a:tcPr/>
                </a:tc>
                <a:tc>
                  <a:txBody>
                    <a:bodyPr/>
                    <a:lstStyle/>
                    <a:p>
                      <a:pPr algn="ctr"/>
                      <a:endParaRPr lang="en-US" dirty="0" smtClean="0"/>
                    </a:p>
                    <a:p>
                      <a:pPr algn="ctr"/>
                      <a:r>
                        <a:rPr lang="en-US" dirty="0" smtClean="0"/>
                        <a:t>B2</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2214554"/>
            <a:ext cx="3429000" cy="2057400"/>
          </a:xfrm>
        </p:spPr>
        <p:txBody>
          <a:bodyPr>
            <a:normAutofit fontScale="90000"/>
          </a:bodyPr>
          <a:lstStyle/>
          <a:p>
            <a:pPr algn="ctr"/>
            <a:r>
              <a:rPr lang="en-US" dirty="0" smtClean="0"/>
              <a:t>New Bulgarian University, Sofia, Bulgaria</a:t>
            </a:r>
            <a:r>
              <a:rPr lang="ru-RU" dirty="0" smtClean="0"/>
              <a:t/>
            </a:r>
            <a:br>
              <a:rPr lang="ru-RU" dirty="0" smtClean="0"/>
            </a:br>
            <a:r>
              <a:rPr lang="ru-RU" dirty="0" smtClean="0"/>
              <a:t> </a:t>
            </a:r>
            <a:br>
              <a:rPr lang="ru-RU" dirty="0" smtClean="0"/>
            </a:br>
            <a:endParaRPr lang="ru-RU" dirty="0"/>
          </a:p>
        </p:txBody>
      </p:sp>
      <p:grpSp>
        <p:nvGrpSpPr>
          <p:cNvPr id="12" name="Группа 11"/>
          <p:cNvGrpSpPr/>
          <p:nvPr/>
        </p:nvGrpSpPr>
        <p:grpSpPr>
          <a:xfrm>
            <a:off x="285720" y="678349"/>
            <a:ext cx="4929222" cy="3325503"/>
            <a:chOff x="285720" y="678349"/>
            <a:chExt cx="4929222" cy="3325503"/>
          </a:xfrm>
        </p:grpSpPr>
        <p:pic>
          <p:nvPicPr>
            <p:cNvPr id="9" name="Рисунок 8" descr="Sofia_University_panorama_2.jpg"/>
            <p:cNvPicPr>
              <a:picLocks noChangeAspect="1"/>
            </p:cNvPicPr>
            <p:nvPr/>
          </p:nvPicPr>
          <p:blipFill>
            <a:blip r:embed="rId2"/>
            <a:stretch>
              <a:fillRect/>
            </a:stretch>
          </p:blipFill>
          <p:spPr>
            <a:xfrm>
              <a:off x="285720" y="678349"/>
              <a:ext cx="4929222" cy="1971689"/>
            </a:xfrm>
            <a:prstGeom prst="rect">
              <a:avLst/>
            </a:prstGeom>
          </p:spPr>
        </p:pic>
        <p:pic>
          <p:nvPicPr>
            <p:cNvPr id="10" name="Рисунок 9" descr="knijarnitzata.png"/>
            <p:cNvPicPr>
              <a:picLocks noChangeAspect="1"/>
            </p:cNvPicPr>
            <p:nvPr/>
          </p:nvPicPr>
          <p:blipFill>
            <a:blip r:embed="rId3"/>
            <a:stretch>
              <a:fillRect/>
            </a:stretch>
          </p:blipFill>
          <p:spPr>
            <a:xfrm>
              <a:off x="285720" y="2571744"/>
              <a:ext cx="4929222" cy="1432108"/>
            </a:xfrm>
            <a:prstGeom prst="rect">
              <a:avLst/>
            </a:prstGeom>
          </p:spPr>
        </p:pic>
      </p:grpSp>
      <p:pic>
        <p:nvPicPr>
          <p:cNvPr id="11" name="Рисунок 10" descr="stud-centur_1050x399_crop_478b24840a.jpg"/>
          <p:cNvPicPr>
            <a:picLocks noChangeAspect="1"/>
          </p:cNvPicPr>
          <p:nvPr/>
        </p:nvPicPr>
        <p:blipFill>
          <a:blip r:embed="rId4"/>
          <a:stretch>
            <a:fillRect/>
          </a:stretch>
        </p:blipFill>
        <p:spPr>
          <a:xfrm>
            <a:off x="285720" y="3841911"/>
            <a:ext cx="4929222" cy="18731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043758" cy="714380"/>
          </a:xfrm>
        </p:spPr>
        <p:txBody>
          <a:bodyPr/>
          <a:lstStyle/>
          <a:p>
            <a:pPr algn="ctr"/>
            <a:r>
              <a:t>New Bulgarian University, Sofia, Bulgaria</a:t>
            </a:r>
            <a:endParaRPr lang="ru-RU" dirty="0"/>
          </a:p>
        </p:txBody>
      </p:sp>
      <p:graphicFrame>
        <p:nvGraphicFramePr>
          <p:cNvPr id="10" name="Содержимое 4"/>
          <p:cNvGraphicFramePr>
            <a:graphicFrameLocks noGrp="1"/>
          </p:cNvGraphicFramePr>
          <p:nvPr>
            <p:ph sz="half" idx="1"/>
          </p:nvPr>
        </p:nvGraphicFramePr>
        <p:xfrm>
          <a:off x="285720" y="1142985"/>
          <a:ext cx="7572428" cy="4408006"/>
        </p:xfrm>
        <a:graphic>
          <a:graphicData uri="http://schemas.openxmlformats.org/drawingml/2006/table">
            <a:tbl>
              <a:tblPr firstRow="1" bandRow="1">
                <a:tableStyleId>{5C22544A-7EE6-4342-B048-85BDC9FD1C3A}</a:tableStyleId>
              </a:tblPr>
              <a:tblGrid>
                <a:gridCol w="1428760"/>
                <a:gridCol w="571504"/>
                <a:gridCol w="1143008"/>
                <a:gridCol w="1071570"/>
                <a:gridCol w="1214446"/>
                <a:gridCol w="1143008"/>
                <a:gridCol w="1000132"/>
              </a:tblGrid>
              <a:tr h="950234">
                <a:tc>
                  <a:txBody>
                    <a:bodyPr/>
                    <a:lstStyle/>
                    <a:p>
                      <a:pPr algn="ctr"/>
                      <a:endParaRPr lang="ru-RU" dirty="0"/>
                    </a:p>
                  </a:txBody>
                  <a:tcPr/>
                </a:tc>
                <a:tc gridSpan="2">
                  <a:txBody>
                    <a:bodyPr/>
                    <a:lstStyle/>
                    <a:p>
                      <a:pPr algn="ctr"/>
                      <a:endParaRPr kumimoji="0" lang="ru-RU" sz="1800" b="1" kern="1200" dirty="0" smtClean="0">
                        <a:solidFill>
                          <a:schemeClr val="lt1"/>
                        </a:solidFill>
                        <a:latin typeface="+mn-lt"/>
                        <a:ea typeface="+mn-ea"/>
                        <a:cs typeface="+mn-cs"/>
                      </a:endParaRPr>
                    </a:p>
                    <a:p>
                      <a:pPr algn="ctr"/>
                      <a:r>
                        <a:rPr kumimoji="0" lang="en-US" sz="1800" b="1" kern="1200" dirty="0" smtClean="0">
                          <a:solidFill>
                            <a:schemeClr val="lt1"/>
                          </a:solidFill>
                          <a:latin typeface="+mn-lt"/>
                          <a:ea typeface="+mn-ea"/>
                          <a:cs typeface="+mn-cs"/>
                        </a:rPr>
                        <a:t>Total</a:t>
                      </a:r>
                      <a:endParaRPr lang="ru-RU" dirty="0"/>
                    </a:p>
                  </a:txBody>
                  <a:tcPr/>
                </a:tc>
                <a:tc hMerge="1">
                  <a:txBody>
                    <a:bodyPr/>
                    <a:lstStyle/>
                    <a:p>
                      <a:endParaRPr lang="ru-RU"/>
                    </a:p>
                  </a:txBody>
                  <a:tcPr/>
                </a:tc>
                <a:tc gridSpan="2">
                  <a:txBody>
                    <a:bodyPr/>
                    <a:lstStyle/>
                    <a:p>
                      <a:pPr algn="ctr"/>
                      <a:r>
                        <a:rPr kumimoji="0" lang="en-US" sz="1800" b="1" kern="1200" dirty="0" smtClean="0">
                          <a:solidFill>
                            <a:schemeClr val="lt1"/>
                          </a:solidFill>
                          <a:latin typeface="+mn-lt"/>
                          <a:ea typeface="+mn-ea"/>
                          <a:cs typeface="+mn-cs"/>
                        </a:rPr>
                        <a:t>Total number of months of the study periods</a:t>
                      </a:r>
                      <a:endParaRPr lang="ru-RU" dirty="0"/>
                    </a:p>
                  </a:txBody>
                  <a:tcPr/>
                </a:tc>
                <a:tc hMerge="1">
                  <a:txBody>
                    <a:bodyPr/>
                    <a:lstStyle/>
                    <a:p>
                      <a:endParaRPr lang="ru-RU"/>
                    </a:p>
                  </a:txBody>
                  <a:tcPr/>
                </a:tc>
                <a:tc gridSpan="2">
                  <a:txBody>
                    <a:bodyPr/>
                    <a:lstStyle/>
                    <a:p>
                      <a:pPr algn="ctr"/>
                      <a:r>
                        <a:rPr kumimoji="0" lang="en-US" sz="1800" b="1" kern="1200" dirty="0" smtClean="0">
                          <a:solidFill>
                            <a:schemeClr val="lt1"/>
                          </a:solidFill>
                          <a:latin typeface="+mn-lt"/>
                          <a:ea typeface="+mn-ea"/>
                          <a:cs typeface="+mn-cs"/>
                        </a:rPr>
                        <a:t>Recommended language of instruction level</a:t>
                      </a:r>
                      <a:endParaRPr lang="ru-RU" dirty="0"/>
                    </a:p>
                  </a:txBody>
                  <a:tcPr/>
                </a:tc>
                <a:tc hMerge="1">
                  <a:txBody>
                    <a:bodyPr/>
                    <a:lstStyle/>
                    <a:p>
                      <a:endParaRPr lang="ru-RU" dirty="0"/>
                    </a:p>
                  </a:txBody>
                  <a:tcPr/>
                </a:tc>
              </a:tr>
              <a:tr h="1628972">
                <a:tc>
                  <a:txBody>
                    <a:bodyPr/>
                    <a:lstStyle/>
                    <a:p>
                      <a:pPr algn="ctr"/>
                      <a:endParaRPr lang="ru-RU" sz="1500" dirty="0"/>
                    </a:p>
                  </a:txBody>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dk1"/>
                          </a:solidFill>
                          <a:latin typeface="+mn-lt"/>
                          <a:ea typeface="+mn-ea"/>
                          <a:cs typeface="+mn-cs"/>
                        </a:rPr>
                        <a:t>Undergraduate</a:t>
                      </a:r>
                      <a:endParaRPr lang="ru-RU" sz="1500" dirty="0" smtClean="0"/>
                    </a:p>
                    <a:p>
                      <a:pPr marL="71755" marR="71755" algn="ctr">
                        <a:spcAft>
                          <a:spcPts val="0"/>
                        </a:spcAft>
                      </a:pPr>
                      <a:endParaRPr lang="ru-RU" sz="1500" b="1" dirty="0">
                        <a:latin typeface="Times New Roman"/>
                        <a:ea typeface="Times New Roman"/>
                        <a:cs typeface="Times New Roman"/>
                      </a:endParaRPr>
                    </a:p>
                  </a:txBody>
                  <a:tcPr vert="vert270"/>
                </a:tc>
                <a:tc>
                  <a:txBody>
                    <a:bodyPr/>
                    <a:lstStyle/>
                    <a:p>
                      <a:pPr algn="ctr"/>
                      <a:endParaRPr lang="ru-RU" sz="1500" dirty="0"/>
                    </a:p>
                    <a:p>
                      <a:pPr algn="ctr"/>
                      <a:r>
                        <a:rPr kumimoji="0" lang="en-US" sz="1500" b="1" kern="1200" dirty="0" smtClean="0">
                          <a:solidFill>
                            <a:schemeClr val="dk1"/>
                          </a:solidFill>
                          <a:latin typeface="+mn-lt"/>
                          <a:ea typeface="+mn-ea"/>
                          <a:cs typeface="+mn-cs"/>
                        </a:rPr>
                        <a:t>Staff  for </a:t>
                      </a:r>
                      <a:endParaRPr kumimoji="0" lang="ru-RU" sz="1500" b="1" kern="1200" smtClean="0">
                        <a:solidFill>
                          <a:schemeClr val="dk1"/>
                        </a:solidFill>
                        <a:latin typeface="+mn-lt"/>
                        <a:ea typeface="+mn-ea"/>
                        <a:cs typeface="+mn-cs"/>
                      </a:endParaRPr>
                    </a:p>
                    <a:p>
                      <a:pPr algn="ctr"/>
                      <a:r>
                        <a:rPr kumimoji="0" lang="en-US" sz="1500" b="1" kern="1200" smtClean="0">
                          <a:solidFill>
                            <a:schemeClr val="dk1"/>
                          </a:solidFill>
                          <a:latin typeface="+mn-lt"/>
                          <a:ea typeface="+mn-ea"/>
                          <a:cs typeface="+mn-cs"/>
                        </a:rPr>
                        <a:t>teaching</a:t>
                      </a:r>
                      <a:endParaRPr lang="ru-RU" sz="1500" dirty="0"/>
                    </a:p>
                  </a:txBody>
                  <a:tcPr marL="68580" marR="68580" marT="0" marB="0"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500" b="1" kern="1200" dirty="0" smtClean="0">
                        <a:solidFill>
                          <a:schemeClr val="dk1"/>
                        </a:solidFill>
                        <a:latin typeface="+mn-lt"/>
                        <a:ea typeface="+mn-ea"/>
                        <a:cs typeface="+mn-cs"/>
                      </a:endParaRPr>
                    </a:p>
                    <a:p>
                      <a:pPr marL="71755" marR="71755" algn="ctr">
                        <a:spcAft>
                          <a:spcPts val="0"/>
                        </a:spcAft>
                      </a:pPr>
                      <a:r>
                        <a:rPr kumimoji="0" lang="en-US" sz="1500" b="1" kern="1200" dirty="0" smtClean="0">
                          <a:solidFill>
                            <a:schemeClr val="dk1"/>
                          </a:solidFill>
                          <a:latin typeface="+mn-lt"/>
                          <a:ea typeface="+mn-ea"/>
                          <a:cs typeface="+mn-cs"/>
                        </a:rPr>
                        <a:t>Undergraduate</a:t>
                      </a:r>
                      <a:endParaRPr lang="ru-RU" sz="1500" dirty="0" smtClean="0">
                        <a:latin typeface="Times New Roman"/>
                        <a:ea typeface="Times New Roman"/>
                        <a:cs typeface="Times New Roman"/>
                      </a:endParaRPr>
                    </a:p>
                    <a:p>
                      <a:pPr algn="ctr"/>
                      <a:endParaRPr lang="ru-RU" sz="1500" dirty="0"/>
                    </a:p>
                  </a:txBody>
                  <a:tcPr vert="vert270"/>
                </a:tc>
                <a:tc>
                  <a:txBody>
                    <a:bodyPr/>
                    <a:lstStyle/>
                    <a:p>
                      <a:pPr algn="ctr"/>
                      <a:endParaRPr kumimoji="0" lang="en-US" sz="1500" b="1" kern="1200" dirty="0" smtClean="0">
                        <a:solidFill>
                          <a:schemeClr val="dk1"/>
                        </a:solidFill>
                        <a:latin typeface="+mn-lt"/>
                        <a:ea typeface="+mn-ea"/>
                        <a:cs typeface="+mn-cs"/>
                      </a:endParaRPr>
                    </a:p>
                    <a:p>
                      <a:pPr algn="ctr"/>
                      <a:r>
                        <a:rPr kumimoji="0" lang="en-US" sz="1500" b="1" kern="1200" dirty="0" smtClean="0">
                          <a:solidFill>
                            <a:schemeClr val="dk1"/>
                          </a:solidFill>
                          <a:latin typeface="+mn-lt"/>
                          <a:ea typeface="+mn-ea"/>
                          <a:cs typeface="+mn-cs"/>
                        </a:rPr>
                        <a:t>Staff  for teaching</a:t>
                      </a:r>
                      <a:endParaRPr lang="ru-RU" sz="1500"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5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1" kern="1200" dirty="0" smtClean="0">
                          <a:solidFill>
                            <a:schemeClr val="dk1"/>
                          </a:solidFill>
                          <a:latin typeface="+mn-lt"/>
                          <a:ea typeface="+mn-ea"/>
                          <a:cs typeface="+mn-cs"/>
                        </a:rPr>
                        <a:t>Undergraduate</a:t>
                      </a:r>
                      <a:endParaRPr lang="ru-RU" sz="1500" dirty="0" smtClean="0">
                        <a:latin typeface="Times New Roman"/>
                        <a:ea typeface="Times New Roman"/>
                        <a:cs typeface="Times New Roman"/>
                      </a:endParaRPr>
                    </a:p>
                    <a:p>
                      <a:pPr algn="ctr"/>
                      <a:endParaRPr lang="ru-RU" sz="1500" dirty="0"/>
                    </a:p>
                  </a:txBody>
                  <a:tcPr vert="vert270"/>
                </a:tc>
                <a:tc>
                  <a:txBody>
                    <a:bodyPr/>
                    <a:lstStyle/>
                    <a:p>
                      <a:pPr algn="ctr"/>
                      <a:r>
                        <a:rPr kumimoji="0" lang="en-US" sz="1500" b="1" kern="1200" dirty="0" smtClean="0">
                          <a:solidFill>
                            <a:schemeClr val="dk1"/>
                          </a:solidFill>
                          <a:latin typeface="+mn-lt"/>
                          <a:ea typeface="+mn-ea"/>
                          <a:cs typeface="+mn-cs"/>
                        </a:rPr>
                        <a:t>Staff  for  teaching</a:t>
                      </a:r>
                      <a:endParaRPr lang="ru-RU" sz="1500" dirty="0"/>
                    </a:p>
                  </a:txBody>
                  <a:tcPr vert="vert270"/>
                </a:tc>
              </a:tr>
              <a:tr h="882570">
                <a:tc>
                  <a:txBody>
                    <a:bodyPr/>
                    <a:lstStyle/>
                    <a:p>
                      <a:pPr algn="ctr"/>
                      <a:endParaRPr kumimoji="0" lang="en-US" sz="1800" b="1" kern="1200" dirty="0" smtClean="0">
                        <a:solidFill>
                          <a:schemeClr val="dk1"/>
                        </a:solidFill>
                        <a:latin typeface="+mn-lt"/>
                        <a:ea typeface="+mn-ea"/>
                        <a:cs typeface="+mn-cs"/>
                      </a:endParaRPr>
                    </a:p>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en-US" dirty="0" smtClean="0"/>
                        <a:t>3</a:t>
                      </a:r>
                      <a:endParaRPr lang="ru-RU" dirty="0"/>
                    </a:p>
                  </a:txBody>
                  <a:tcPr/>
                </a:tc>
                <a:tc>
                  <a:txBody>
                    <a:bodyPr/>
                    <a:lstStyle/>
                    <a:p>
                      <a:pPr algn="ctr"/>
                      <a:endParaRPr lang="en-US" dirty="0" smtClean="0"/>
                    </a:p>
                    <a:p>
                      <a:pPr algn="ctr"/>
                      <a:r>
                        <a:rPr lang="en-US" dirty="0" smtClean="0"/>
                        <a:t>1</a:t>
                      </a:r>
                      <a:endParaRPr lang="ru-RU" dirty="0"/>
                    </a:p>
                    <a:p>
                      <a:pPr algn="ctr"/>
                      <a:endParaRPr lang="en-US" dirty="0" smtClean="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en-US" dirty="0" smtClean="0"/>
                        <a:t>7</a:t>
                      </a:r>
                    </a:p>
                    <a:p>
                      <a:pPr algn="ctr"/>
                      <a:r>
                        <a:rPr lang="en-US" sz="1200" dirty="0" smtClean="0"/>
                        <a:t>days</a:t>
                      </a:r>
                      <a:endParaRPr lang="ru-RU" sz="1200" dirty="0"/>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r h="895941">
                <a:tc>
                  <a:txBody>
                    <a:bodyPr/>
                    <a:lstStyle/>
                    <a:p>
                      <a:pPr algn="ctr"/>
                      <a:r>
                        <a:rPr kumimoji="0" lang="en-US" sz="1600" b="1" kern="1200" baseline="0" dirty="0" smtClean="0">
                          <a:solidFill>
                            <a:schemeClr val="dk1"/>
                          </a:solidFill>
                          <a:latin typeface="+mn-lt"/>
                          <a:ea typeface="+mn-ea"/>
                          <a:cs typeface="+mn-cs"/>
                        </a:rPr>
                        <a:t> New Bulgarian University</a:t>
                      </a:r>
                      <a:endParaRPr lang="ru-RU" sz="1600" dirty="0"/>
                    </a:p>
                  </a:txBody>
                  <a:tcPr/>
                </a:tc>
                <a:tc>
                  <a:txBody>
                    <a:bodyPr/>
                    <a:lstStyle/>
                    <a:p>
                      <a:pPr algn="ctr"/>
                      <a:endParaRPr lang="en-US" dirty="0" smtClean="0"/>
                    </a:p>
                    <a:p>
                      <a:pPr algn="ctr"/>
                      <a:r>
                        <a:rPr lang="en-US" dirty="0" smtClean="0"/>
                        <a:t>0</a:t>
                      </a:r>
                      <a:endParaRPr lang="ru-RU" dirty="0"/>
                    </a:p>
                  </a:txBody>
                  <a:tcPr/>
                </a:tc>
                <a:tc>
                  <a:txBody>
                    <a:bodyPr/>
                    <a:lstStyle/>
                    <a:p>
                      <a:pPr algn="ctr"/>
                      <a:endParaRPr lang="en-US" dirty="0" smtClean="0"/>
                    </a:p>
                    <a:p>
                      <a:pPr algn="ctr"/>
                      <a:r>
                        <a:rPr lang="en-US" dirty="0" smtClean="0"/>
                        <a:t>0</a:t>
                      </a:r>
                      <a:endParaRPr lang="ru-RU" dirty="0"/>
                    </a:p>
                  </a:txBody>
                  <a:tcPr/>
                </a:tc>
                <a:tc>
                  <a:txBody>
                    <a:bodyPr/>
                    <a:lstStyle/>
                    <a:p>
                      <a:pPr algn="ctr"/>
                      <a:endParaRPr lang="en-US" dirty="0" smtClean="0"/>
                    </a:p>
                    <a:p>
                      <a:pPr algn="ctr"/>
                      <a:r>
                        <a:rPr lang="en-US" dirty="0" smtClean="0"/>
                        <a:t>0</a:t>
                      </a:r>
                      <a:endParaRPr lang="ru-RU" sz="1200" dirty="0" smtClean="0"/>
                    </a:p>
                    <a:p>
                      <a:pPr algn="ctr"/>
                      <a:endParaRPr lang="ru-RU" dirty="0"/>
                    </a:p>
                  </a:txBody>
                  <a:tcPr/>
                </a:tc>
                <a:tc>
                  <a:txBody>
                    <a:bodyPr/>
                    <a:lstStyle/>
                    <a:p>
                      <a:pPr algn="ctr"/>
                      <a:endParaRPr lang="en-US" dirty="0" smtClean="0"/>
                    </a:p>
                    <a:p>
                      <a:pPr algn="ctr"/>
                      <a:r>
                        <a:rPr lang="en-US" dirty="0" smtClean="0"/>
                        <a:t>0</a:t>
                      </a:r>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
        <p:nvSpPr>
          <p:cNvPr id="4" name="Текст 2"/>
          <p:cNvSpPr>
            <a:spLocks noGrp="1"/>
          </p:cNvSpPr>
          <p:nvPr>
            <p:ph type="body" idx="2"/>
          </p:nvPr>
        </p:nvSpPr>
        <p:spPr>
          <a:xfrm>
            <a:off x="1142976" y="5715016"/>
            <a:ext cx="6643734" cy="1000132"/>
          </a:xfrm>
        </p:spPr>
        <p:txBody>
          <a:bodyPr>
            <a:normAutofit/>
          </a:bodyPr>
          <a:lstStyle/>
          <a:p>
            <a:pPr algn="ctr"/>
            <a:r>
              <a:rPr lang="en-US" b="1" dirty="0" smtClean="0"/>
              <a:t>MSLU</a:t>
            </a:r>
            <a:r>
              <a:rPr lang="ru-RU" b="1" dirty="0" smtClean="0"/>
              <a:t> →  </a:t>
            </a:r>
            <a:r>
              <a:rPr lang="en-US" b="1" dirty="0" smtClean="0"/>
              <a:t>NBU</a:t>
            </a:r>
            <a:endParaRPr lang="ru-RU" b="1" smtClean="0"/>
          </a:p>
          <a:p>
            <a:pPr algn="ctr"/>
            <a:endParaRPr lang="ru-RU" b="1" dirty="0" smtClean="0"/>
          </a:p>
          <a:p>
            <a:r>
              <a:rPr lang="en-US" dirty="0" smtClean="0"/>
              <a:t>Selected candidates 2016/2017:</a:t>
            </a:r>
            <a:r>
              <a:rPr lang="ru-RU" dirty="0" smtClean="0"/>
              <a:t>                           –  3 </a:t>
            </a:r>
            <a:r>
              <a:rPr lang="en-US" dirty="0" smtClean="0"/>
              <a:t>undergraduates</a:t>
            </a:r>
          </a:p>
          <a:p>
            <a:r>
              <a:rPr lang="en-US" dirty="0" smtClean="0"/>
              <a:t>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5897880" cy="628632"/>
          </a:xfrm>
        </p:spPr>
        <p:txBody>
          <a:bodyPr>
            <a:normAutofit fontScale="90000"/>
          </a:bodyPr>
          <a:lstStyle/>
          <a:p>
            <a:r>
              <a:t>MSLU in the Programme “Erasmus Plus”</a:t>
            </a:r>
            <a:endParaRPr lang="ru-RU" dirty="0"/>
          </a:p>
        </p:txBody>
      </p:sp>
      <p:sp>
        <p:nvSpPr>
          <p:cNvPr id="4" name="Содержимое 3"/>
          <p:cNvSpPr>
            <a:spLocks noGrp="1"/>
          </p:cNvSpPr>
          <p:nvPr>
            <p:ph sz="half" idx="1"/>
          </p:nvPr>
        </p:nvSpPr>
        <p:spPr>
          <a:xfrm>
            <a:off x="457200" y="1142984"/>
            <a:ext cx="7239000" cy="5362368"/>
          </a:xfrm>
        </p:spPr>
        <p:txBody>
          <a:bodyPr>
            <a:normAutofit lnSpcReduction="10000"/>
          </a:bodyPr>
          <a:lstStyle/>
          <a:p>
            <a:pPr algn="just"/>
            <a:r>
              <a:rPr lang="en-US" dirty="0" smtClean="0"/>
              <a:t>“Erasmus Plus” is the EU </a:t>
            </a:r>
            <a:r>
              <a:rPr lang="en-US" dirty="0" err="1" smtClean="0"/>
              <a:t>Programme</a:t>
            </a:r>
            <a:r>
              <a:rPr lang="en-US" dirty="0" smtClean="0"/>
              <a:t> in the fields of education, training, youth, and sport for the period 2014-2020. Education, training, youth, and sport can make a major contribution to help tackle socio-economic changes, the key challenges that Europe will be facing until the end of the decade and to support the implementation of the Europe 2020 strategy for growth, jobs, social equity and inclusion</a:t>
            </a:r>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457200" y="785794"/>
            <a:ext cx="7239000" cy="5719558"/>
          </a:xfrm>
        </p:spPr>
        <p:txBody>
          <a:bodyPr>
            <a:normAutofit lnSpcReduction="10000"/>
          </a:bodyPr>
          <a:lstStyle/>
          <a:p>
            <a:pPr algn="just"/>
            <a:r>
              <a:rPr lang="en-US" dirty="0" smtClean="0"/>
              <a:t>Moscow State Linguistic University (MSLU) takes part in the key actions “Learning Mobility of Individuals” and “Mobility of Learners and Staff” of </a:t>
            </a:r>
            <a:r>
              <a:rPr lang="en-US" dirty="0" err="1" smtClean="0"/>
              <a:t>Programme</a:t>
            </a:r>
            <a:r>
              <a:rPr lang="en-US" dirty="0" smtClean="0"/>
              <a:t> “Higher education student and staff mobility between </a:t>
            </a:r>
            <a:r>
              <a:rPr lang="en-US" dirty="0" err="1" smtClean="0"/>
              <a:t>Programme</a:t>
            </a:r>
            <a:r>
              <a:rPr lang="en-US" dirty="0" smtClean="0"/>
              <a:t> and Partner Countries”</a:t>
            </a:r>
            <a:endParaRPr lang="ru-RU" dirty="0" smtClean="0"/>
          </a:p>
          <a:p>
            <a:pPr algn="just"/>
            <a:endParaRPr lang="ru-RU" dirty="0" smtClean="0"/>
          </a:p>
          <a:p>
            <a:pPr algn="just"/>
            <a:r>
              <a:rPr lang="en-US" dirty="0" smtClean="0"/>
              <a:t>MSLU signed the Inter-institutional agreements with a number of Universities of Spain, France and Bulgaria (2016/mid.2017)</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876"/>
            <a:ext cx="7643866" cy="2643206"/>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en-US" dirty="0" smtClean="0"/>
              <a:t>The selection of candidates is carried out </a:t>
            </a:r>
            <a:r>
              <a:rPr lang="ru-RU" dirty="0" smtClean="0"/>
              <a:t/>
            </a:r>
            <a:br>
              <a:rPr lang="ru-RU" dirty="0" smtClean="0"/>
            </a:br>
            <a:r>
              <a:rPr lang="en-US" dirty="0" smtClean="0"/>
              <a:t>on a competitive basis </a:t>
            </a:r>
            <a:r>
              <a:rPr lang="ru-RU" dirty="0" smtClean="0"/>
              <a:t/>
            </a:r>
            <a:br>
              <a:rPr lang="ru-RU" dirty="0" smtClean="0"/>
            </a:br>
            <a:r>
              <a:rPr lang="en-US" dirty="0" smtClean="0"/>
              <a:t>at the level of faculties and institutions of the university </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3" name="Рисунок 2" descr="800px-PanoGranada1.jpg"/>
          <p:cNvPicPr>
            <a:picLocks noChangeAspect="1"/>
          </p:cNvPicPr>
          <p:nvPr/>
        </p:nvPicPr>
        <p:blipFill>
          <a:blip r:embed="rId2"/>
          <a:stretch>
            <a:fillRect/>
          </a:stretch>
        </p:blipFill>
        <p:spPr>
          <a:xfrm>
            <a:off x="642910" y="4929198"/>
            <a:ext cx="6729826" cy="1640395"/>
          </a:xfrm>
          <a:prstGeom prst="rect">
            <a:avLst/>
          </a:prstGeom>
        </p:spPr>
      </p:pic>
      <p:pic>
        <p:nvPicPr>
          <p:cNvPr id="4" name="Рисунок 3" descr="Royal-Palace-of-Madrid-spain-33604196-1280-800.png"/>
          <p:cNvPicPr>
            <a:picLocks noChangeAspect="1"/>
          </p:cNvPicPr>
          <p:nvPr/>
        </p:nvPicPr>
        <p:blipFill>
          <a:blip r:embed="rId3" cstate="print"/>
          <a:stretch>
            <a:fillRect/>
          </a:stretch>
        </p:blipFill>
        <p:spPr>
          <a:xfrm>
            <a:off x="5172084" y="1"/>
            <a:ext cx="2971783" cy="18573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1714488"/>
            <a:ext cx="3429000" cy="2057400"/>
          </a:xfrm>
        </p:spPr>
        <p:txBody>
          <a:bodyPr/>
          <a:lstStyle/>
          <a:p>
            <a:pPr algn="ctr"/>
            <a:r>
              <a:rPr lang="en-US" dirty="0" smtClean="0"/>
              <a:t>University of Granada, Spain</a:t>
            </a:r>
            <a:r>
              <a:rPr lang="ru-RU" dirty="0" smtClean="0"/>
              <a:t/>
            </a:r>
            <a:br>
              <a:rPr lang="ru-RU" dirty="0" smtClean="0"/>
            </a:br>
            <a:endParaRPr lang="ru-RU" dirty="0"/>
          </a:p>
        </p:txBody>
      </p:sp>
      <p:sp>
        <p:nvSpPr>
          <p:cNvPr id="3" name="Текст 2"/>
          <p:cNvSpPr>
            <a:spLocks noGrp="1"/>
          </p:cNvSpPr>
          <p:nvPr>
            <p:ph type="body" sz="half" idx="2"/>
          </p:nvPr>
        </p:nvSpPr>
        <p:spPr/>
        <p:txBody>
          <a:bodyPr/>
          <a:lstStyle/>
          <a:p>
            <a:endParaRPr lang="ru-RU" dirty="0" smtClean="0"/>
          </a:p>
          <a:p>
            <a:endParaRPr lang="ru-RU" dirty="0" smtClean="0"/>
          </a:p>
          <a:p>
            <a:endParaRPr lang="ru-RU" dirty="0" smtClean="0"/>
          </a:p>
          <a:p>
            <a:endParaRPr lang="ru-RU" dirty="0" smtClean="0"/>
          </a:p>
          <a:p>
            <a:r>
              <a:rPr lang="ru-RU" dirty="0" smtClean="0"/>
              <a:t> </a:t>
            </a:r>
          </a:p>
          <a:p>
            <a:endParaRPr lang="ru-RU" dirty="0"/>
          </a:p>
        </p:txBody>
      </p:sp>
      <p:pic>
        <p:nvPicPr>
          <p:cNvPr id="9" name="Рисунок 8" descr="!.jpg"/>
          <p:cNvPicPr>
            <a:picLocks noGrp="1" noChangeAspect="1"/>
          </p:cNvPicPr>
          <p:nvPr>
            <p:ph type="pic" idx="1"/>
          </p:nvPr>
        </p:nvPicPr>
        <p:blipFill>
          <a:blip r:embed="rId2"/>
          <a:srcRect l="28273" r="28273"/>
          <a:stretch>
            <a:fillRect/>
          </a:stretch>
        </p:blipFill>
        <p:spPr>
          <a:xfrm>
            <a:off x="714348" y="1000108"/>
            <a:ext cx="2286016" cy="2286016"/>
          </a:xfrm>
        </p:spPr>
      </p:pic>
      <p:pic>
        <p:nvPicPr>
          <p:cNvPr id="12" name="Рисунок 11" descr="Ceuta_Spain.jpg"/>
          <p:cNvPicPr>
            <a:picLocks noChangeAspect="1"/>
          </p:cNvPicPr>
          <p:nvPr/>
        </p:nvPicPr>
        <p:blipFill>
          <a:blip r:embed="rId3"/>
          <a:stretch>
            <a:fillRect/>
          </a:stretch>
        </p:blipFill>
        <p:spPr>
          <a:xfrm>
            <a:off x="2897394" y="937044"/>
            <a:ext cx="2000264" cy="1934671"/>
          </a:xfrm>
          <a:prstGeom prst="rect">
            <a:avLst/>
          </a:prstGeom>
        </p:spPr>
      </p:pic>
      <p:pic>
        <p:nvPicPr>
          <p:cNvPr id="14" name="Рисунок 13" descr="275px-Edificios_en_Melilla.png"/>
          <p:cNvPicPr>
            <a:picLocks noChangeAspect="1"/>
          </p:cNvPicPr>
          <p:nvPr/>
        </p:nvPicPr>
        <p:blipFill>
          <a:blip r:embed="rId4"/>
          <a:stretch>
            <a:fillRect/>
          </a:stretch>
        </p:blipFill>
        <p:spPr>
          <a:xfrm>
            <a:off x="642910" y="3357562"/>
            <a:ext cx="2619375" cy="1962150"/>
          </a:xfrm>
          <a:prstGeom prst="rect">
            <a:avLst/>
          </a:prstGeom>
        </p:spPr>
      </p:pic>
      <p:pic>
        <p:nvPicPr>
          <p:cNvPr id="11" name="Рисунок 10" descr="Rectorado_de_la_Universidad_Complutense_de_Madrid.jpg"/>
          <p:cNvPicPr>
            <a:picLocks noChangeAspect="1"/>
          </p:cNvPicPr>
          <p:nvPr/>
        </p:nvPicPr>
        <p:blipFill>
          <a:blip r:embed="rId5" cstate="print"/>
          <a:stretch>
            <a:fillRect/>
          </a:stretch>
        </p:blipFill>
        <p:spPr>
          <a:xfrm>
            <a:off x="2714612" y="2500306"/>
            <a:ext cx="2196032" cy="29289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0"/>
            <a:ext cx="5897880" cy="557194"/>
          </a:xfrm>
        </p:spPr>
        <p:txBody>
          <a:bodyPr/>
          <a:lstStyle/>
          <a:p>
            <a:pPr algn="ctr"/>
            <a:r>
              <a:t>University of Granada, Spain</a:t>
            </a:r>
            <a:endParaRPr lang="ru-RU" dirty="0"/>
          </a:p>
        </p:txBody>
      </p:sp>
      <p:sp>
        <p:nvSpPr>
          <p:cNvPr id="8" name="Текст 2"/>
          <p:cNvSpPr>
            <a:spLocks noGrp="1"/>
          </p:cNvSpPr>
          <p:nvPr>
            <p:ph type="body" idx="2"/>
          </p:nvPr>
        </p:nvSpPr>
        <p:spPr>
          <a:xfrm>
            <a:off x="1142976" y="5857892"/>
            <a:ext cx="5897880" cy="857256"/>
          </a:xfrm>
        </p:spPr>
        <p:txBody>
          <a:bodyPr>
            <a:normAutofit/>
          </a:bodyPr>
          <a:lstStyle/>
          <a:p>
            <a:pPr algn="ctr"/>
            <a:r>
              <a:rPr lang="en-US" b="1" dirty="0" smtClean="0"/>
              <a:t>MSLU → University of Granada</a:t>
            </a:r>
            <a:r>
              <a:rPr lang="ru-RU" dirty="0" smtClean="0"/>
              <a:t>: </a:t>
            </a:r>
            <a:r>
              <a:rPr lang="en-US" dirty="0" smtClean="0"/>
              <a:t>       </a:t>
            </a:r>
            <a:endParaRPr lang="ru-RU" dirty="0" smtClean="0"/>
          </a:p>
          <a:p>
            <a:r>
              <a:rPr lang="en-US" dirty="0" smtClean="0"/>
              <a:t>Implemented mobility</a:t>
            </a:r>
            <a:r>
              <a:rPr lang="ru-RU" dirty="0" smtClean="0"/>
              <a:t> 2016:</a:t>
            </a:r>
            <a:r>
              <a:rPr lang="en-US" dirty="0" smtClean="0"/>
              <a:t> </a:t>
            </a:r>
            <a:r>
              <a:rPr lang="ru-RU" dirty="0" smtClean="0"/>
              <a:t>      </a:t>
            </a:r>
            <a:r>
              <a:rPr lang="en-US" dirty="0" smtClean="0"/>
              <a:t> </a:t>
            </a:r>
            <a:r>
              <a:rPr lang="ru-RU" dirty="0" smtClean="0"/>
              <a:t>–  2 </a:t>
            </a:r>
            <a:r>
              <a:rPr lang="en-US" dirty="0" smtClean="0"/>
              <a:t>undergraduates</a:t>
            </a:r>
            <a:endParaRPr lang="ru-RU" dirty="0" smtClean="0"/>
          </a:p>
          <a:p>
            <a:r>
              <a:rPr lang="ru-RU" dirty="0" smtClean="0"/>
              <a:t>                                                  – </a:t>
            </a:r>
            <a:r>
              <a:rPr lang="en-US" dirty="0" smtClean="0"/>
              <a:t> </a:t>
            </a:r>
            <a:r>
              <a:rPr lang="ru-RU" dirty="0" smtClean="0"/>
              <a:t>1 </a:t>
            </a:r>
            <a:r>
              <a:rPr lang="en-US" dirty="0" smtClean="0"/>
              <a:t>postgraduate</a:t>
            </a:r>
            <a:r>
              <a:rPr lang="ru-RU" dirty="0" smtClean="0"/>
              <a:t>  </a:t>
            </a:r>
          </a:p>
          <a:p>
            <a:r>
              <a:rPr lang="en-US" dirty="0" smtClean="0"/>
              <a:t>Selected candidates 2016/2017:</a:t>
            </a:r>
            <a:r>
              <a:rPr lang="ru-RU" dirty="0" smtClean="0"/>
              <a:t>  - </a:t>
            </a:r>
            <a:r>
              <a:rPr lang="en-US" dirty="0" smtClean="0"/>
              <a:t> 1 staff</a:t>
            </a:r>
            <a:endParaRPr lang="ru-RU" dirty="0"/>
          </a:p>
        </p:txBody>
      </p:sp>
      <p:graphicFrame>
        <p:nvGraphicFramePr>
          <p:cNvPr id="5" name="Содержимое 4"/>
          <p:cNvGraphicFramePr>
            <a:graphicFrameLocks noGrp="1"/>
          </p:cNvGraphicFramePr>
          <p:nvPr>
            <p:ph sz="half" idx="1"/>
          </p:nvPr>
        </p:nvGraphicFramePr>
        <p:xfrm>
          <a:off x="142844" y="600258"/>
          <a:ext cx="7929619" cy="5186197"/>
        </p:xfrm>
        <a:graphic>
          <a:graphicData uri="http://schemas.openxmlformats.org/drawingml/2006/table">
            <a:tbl>
              <a:tblPr firstRow="1" bandRow="1">
                <a:tableStyleId>{5C22544A-7EE6-4342-B048-85BDC9FD1C3A}</a:tableStyleId>
              </a:tblPr>
              <a:tblGrid>
                <a:gridCol w="1214446"/>
                <a:gridCol w="400848"/>
                <a:gridCol w="440535"/>
                <a:gridCol w="587380"/>
                <a:gridCol w="513956"/>
                <a:gridCol w="881070"/>
                <a:gridCol w="660801"/>
                <a:gridCol w="807646"/>
                <a:gridCol w="620750"/>
                <a:gridCol w="921120"/>
                <a:gridCol w="881067"/>
              </a:tblGrid>
              <a:tr h="1176917">
                <a:tc>
                  <a:txBody>
                    <a:bodyPr/>
                    <a:lstStyle/>
                    <a:p>
                      <a:pPr algn="ctr"/>
                      <a:endParaRPr lang="ru-RU" dirty="0"/>
                    </a:p>
                  </a:txBody>
                  <a:tcPr/>
                </a:tc>
                <a:tc gridSpan="4">
                  <a:txBody>
                    <a:bodyPr/>
                    <a:lstStyle/>
                    <a:p>
                      <a:pPr algn="ctr"/>
                      <a:endParaRPr kumimoji="0" lang="ru-RU" sz="1800" b="1" kern="1200" dirty="0" smtClean="0">
                        <a:solidFill>
                          <a:schemeClr val="lt1"/>
                        </a:solidFill>
                        <a:latin typeface="+mn-lt"/>
                        <a:ea typeface="+mn-ea"/>
                        <a:cs typeface="+mn-cs"/>
                      </a:endParaRPr>
                    </a:p>
                    <a:p>
                      <a:pPr algn="ctr"/>
                      <a:r>
                        <a:rPr kumimoji="0" lang="en-US" sz="1800" b="1" kern="1200" dirty="0" smtClean="0">
                          <a:solidFill>
                            <a:schemeClr val="lt1"/>
                          </a:solidFill>
                          <a:latin typeface="+mn-lt"/>
                          <a:ea typeface="+mn-ea"/>
                          <a:cs typeface="+mn-cs"/>
                        </a:rPr>
                        <a:t>Total</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r>
                        <a:rPr kumimoji="0" lang="en-US" sz="1800" b="1" kern="1200" dirty="0" smtClean="0">
                          <a:solidFill>
                            <a:schemeClr val="lt1"/>
                          </a:solidFill>
                          <a:latin typeface="+mn-lt"/>
                          <a:ea typeface="+mn-ea"/>
                          <a:cs typeface="+mn-cs"/>
                        </a:rPr>
                        <a:t>Total number of months of the study periods</a:t>
                      </a:r>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gridSpan="2">
                  <a:txBody>
                    <a:bodyPr/>
                    <a:lstStyle/>
                    <a:p>
                      <a:pPr algn="ctr"/>
                      <a:r>
                        <a:rPr kumimoji="0" lang="en-US" sz="1800" b="1" kern="1200" dirty="0" smtClean="0">
                          <a:solidFill>
                            <a:schemeClr val="lt1"/>
                          </a:solidFill>
                          <a:latin typeface="+mn-lt"/>
                          <a:ea typeface="+mn-ea"/>
                          <a:cs typeface="+mn-cs"/>
                        </a:rPr>
                        <a:t>Recommended language of instruction level</a:t>
                      </a:r>
                      <a:endParaRPr lang="ru-RU" dirty="0"/>
                    </a:p>
                  </a:txBody>
                  <a:tcPr/>
                </a:tc>
                <a:tc hMerge="1">
                  <a:txBody>
                    <a:bodyPr/>
                    <a:lstStyle/>
                    <a:p>
                      <a:endParaRPr lang="ru-RU" dirty="0"/>
                    </a:p>
                  </a:txBody>
                  <a:tcPr/>
                </a:tc>
              </a:tr>
              <a:tr h="1802917">
                <a:tc>
                  <a:txBody>
                    <a:bodyPr/>
                    <a:lstStyle/>
                    <a:p>
                      <a:pPr algn="ctr"/>
                      <a:endParaRPr lang="ru-RU" dirty="0"/>
                    </a:p>
                  </a:txBody>
                  <a:tcPr/>
                </a:tc>
                <a:tc>
                  <a:txBody>
                    <a:bodyPr/>
                    <a:lstStyle/>
                    <a:p>
                      <a:pPr algn="ctr"/>
                      <a:r>
                        <a:rPr kumimoji="0" lang="en-US" sz="1800" b="1" kern="1200" dirty="0" smtClean="0">
                          <a:solidFill>
                            <a:schemeClr val="dk1"/>
                          </a:solidFill>
                          <a:latin typeface="+mn-lt"/>
                          <a:ea typeface="+mn-ea"/>
                          <a:cs typeface="+mn-cs"/>
                        </a:rPr>
                        <a:t>Undergraduate</a:t>
                      </a:r>
                      <a:endParaRPr lang="ru-RU" dirty="0"/>
                    </a:p>
                  </a:txBody>
                  <a:tcPr vert="vert270"/>
                </a:tc>
                <a:tc>
                  <a:txBody>
                    <a:bodyPr/>
                    <a:lstStyle/>
                    <a:p>
                      <a:pPr marL="71755" marR="71755" algn="ctr">
                        <a:spcAft>
                          <a:spcPts val="0"/>
                        </a:spcAft>
                      </a:pPr>
                      <a:r>
                        <a:rPr lang="en-US" sz="1800" b="1" dirty="0">
                          <a:latin typeface="Times New Roman"/>
                          <a:ea typeface="Times New Roman"/>
                          <a:cs typeface="Times New Roman"/>
                        </a:rPr>
                        <a:t>Master</a:t>
                      </a:r>
                      <a:endParaRPr lang="ru-RU" sz="1800" dirty="0">
                        <a:latin typeface="Times New Roman"/>
                        <a:ea typeface="Times New Roman"/>
                        <a:cs typeface="Times New Roman"/>
                      </a:endParaRPr>
                    </a:p>
                  </a:txBody>
                  <a:tcPr marL="68580" marR="68580" marT="0" marB="0" vert="vert270"/>
                </a:tc>
                <a:tc>
                  <a:txBody>
                    <a:bodyPr/>
                    <a:lstStyle/>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Undergraduate</a:t>
                      </a:r>
                      <a:endParaRPr lang="ru-RU" dirty="0" smtClean="0"/>
                    </a:p>
                    <a:p>
                      <a:pPr algn="ct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a:ea typeface="Times New Roman"/>
                          <a:cs typeface="Times New Roman"/>
                        </a:rPr>
                        <a:t>Master</a:t>
                      </a:r>
                      <a:endParaRPr lang="ru-RU" sz="1800" dirty="0" smtClean="0">
                        <a:latin typeface="Times New Roman"/>
                        <a:ea typeface="Times New Roman"/>
                        <a:cs typeface="Times New Roman"/>
                      </a:endParaRPr>
                    </a:p>
                    <a:p>
                      <a:pPr algn="ctr"/>
                      <a:endParaRPr lang="ru-RU" dirty="0"/>
                    </a:p>
                  </a:txBody>
                  <a:tcPr vert="vert270"/>
                </a:tc>
                <a:tc>
                  <a:txBody>
                    <a:bodyPr/>
                    <a:lstStyle/>
                    <a:p>
                      <a:pPr algn="ctr"/>
                      <a:endParaRPr kumimoji="0" lang="en-US" sz="1800" b="1" kern="1200" dirty="0" smtClean="0">
                        <a:solidFill>
                          <a:schemeClr val="dk1"/>
                        </a:solidFill>
                        <a:latin typeface="+mn-lt"/>
                        <a:ea typeface="+mn-ea"/>
                        <a:cs typeface="+mn-cs"/>
                      </a:endParaRPr>
                    </a:p>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Undergraduate</a:t>
                      </a:r>
                      <a:r>
                        <a:rPr kumimoji="0" lang="ru-RU" sz="1800" b="1" kern="1200" dirty="0" smtClean="0">
                          <a:solidFill>
                            <a:schemeClr val="dk1"/>
                          </a:solidFill>
                          <a:latin typeface="+mn-lt"/>
                          <a:ea typeface="+mn-ea"/>
                          <a:cs typeface="+mn-cs"/>
                        </a:rPr>
                        <a:t>/</a:t>
                      </a:r>
                      <a:endParaRPr kumimoji="0" lang="en-US" sz="1800" b="1" kern="1200" dirty="0" smtClean="0">
                        <a:solidFill>
                          <a:schemeClr val="dk1"/>
                        </a:solidFill>
                        <a:latin typeface="+mn-lt"/>
                        <a:ea typeface="+mn-ea"/>
                        <a:cs typeface="+mn-cs"/>
                      </a:endParaRPr>
                    </a:p>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r>
              <a:tr h="899924">
                <a:tc>
                  <a:txBody>
                    <a:bodyPr/>
                    <a:lstStyle/>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ru-RU" dirty="0" smtClean="0"/>
                        <a:t>2</a:t>
                      </a:r>
                      <a:endParaRPr lang="ru-RU" dirty="0"/>
                    </a:p>
                  </a:txBody>
                  <a:tcPr/>
                </a:tc>
                <a:tc>
                  <a:txBody>
                    <a:bodyPr/>
                    <a:lstStyle/>
                    <a:p>
                      <a:pPr algn="ctr"/>
                      <a:endParaRPr lang="en-US" dirty="0" smtClean="0"/>
                    </a:p>
                    <a:p>
                      <a:pPr algn="ctr"/>
                      <a:r>
                        <a:rPr lang="ru-RU" dirty="0" smtClean="0"/>
                        <a:t>0</a:t>
                      </a:r>
                      <a:endParaRPr lang="ru-RU" dirty="0"/>
                    </a:p>
                  </a:txBody>
                  <a:tcPr/>
                </a:tc>
                <a:tc>
                  <a:txBody>
                    <a:bodyPr/>
                    <a:lstStyle/>
                    <a:p>
                      <a:pPr algn="ctr"/>
                      <a:endParaRPr lang="en-US" dirty="0" smtClean="0"/>
                    </a:p>
                    <a:p>
                      <a:pPr algn="ctr"/>
                      <a:r>
                        <a:rPr lang="ru-RU" dirty="0" smtClean="0"/>
                        <a:t>1</a:t>
                      </a:r>
                      <a:endParaRPr lang="ru-RU" dirty="0"/>
                    </a:p>
                  </a:txBody>
                  <a:tcPr/>
                </a:tc>
                <a:tc>
                  <a:txBody>
                    <a:bodyPr/>
                    <a:lstStyle/>
                    <a:p>
                      <a:pPr algn="ctr"/>
                      <a:endParaRPr lang="en-US" dirty="0" smtClean="0"/>
                    </a:p>
                    <a:p>
                      <a:pPr algn="ctr"/>
                      <a:r>
                        <a:rPr lang="ru-RU" dirty="0" smtClean="0"/>
                        <a:t>1</a:t>
                      </a:r>
                      <a:endParaRPr lang="ru-RU" dirty="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ru-RU" dirty="0" smtClean="0"/>
                        <a:t>0</a:t>
                      </a:r>
                      <a:endParaRPr lang="ru-RU" dirty="0"/>
                    </a:p>
                  </a:txBody>
                  <a:tcPr/>
                </a:tc>
                <a:tc>
                  <a:txBody>
                    <a:bodyPr/>
                    <a:lstStyle/>
                    <a:p>
                      <a:pPr algn="ctr"/>
                      <a:endParaRPr lang="en-US" dirty="0" smtClean="0"/>
                    </a:p>
                    <a:p>
                      <a:pPr algn="ctr"/>
                      <a:r>
                        <a:rPr lang="ru-RU" dirty="0" smtClean="0"/>
                        <a:t>5</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ru-RU" dirty="0" smtClean="0"/>
                        <a:t>5</a:t>
                      </a:r>
                      <a:endParaRPr lang="en-US" dirty="0" smtClean="0"/>
                    </a:p>
                    <a:p>
                      <a:pPr algn="ctr"/>
                      <a:r>
                        <a:rPr lang="en-US" sz="1200" dirty="0" smtClean="0"/>
                        <a:t>days</a:t>
                      </a:r>
                      <a:endParaRPr lang="ru-RU" sz="1200" dirty="0"/>
                    </a:p>
                  </a:txBody>
                  <a:tcPr/>
                </a:tc>
                <a:tc>
                  <a:txBody>
                    <a:bodyPr/>
                    <a:lstStyle/>
                    <a:p>
                      <a:pPr algn="ctr"/>
                      <a:endParaRPr lang="en-US" dirty="0" smtClean="0"/>
                    </a:p>
                    <a:p>
                      <a:pPr algn="ctr"/>
                      <a:r>
                        <a:rPr lang="en-US" dirty="0" smtClean="0"/>
                        <a:t>B2</a:t>
                      </a:r>
                      <a:endParaRPr lang="ru-RU" dirty="0"/>
                    </a:p>
                  </a:txBody>
                  <a:tcPr/>
                </a:tc>
                <a:tc>
                  <a:txBody>
                    <a:bodyPr/>
                    <a:lstStyle/>
                    <a:p>
                      <a:pPr algn="ctr"/>
                      <a:endParaRPr lang="en-US" dirty="0" smtClean="0"/>
                    </a:p>
                    <a:p>
                      <a:pPr algn="ctr"/>
                      <a:r>
                        <a:rPr lang="en-US" dirty="0" smtClean="0"/>
                        <a:t>B2</a:t>
                      </a:r>
                      <a:endParaRPr lang="ru-RU" dirty="0"/>
                    </a:p>
                  </a:txBody>
                  <a:tcPr/>
                </a:tc>
              </a:tr>
              <a:tr h="945652">
                <a:tc>
                  <a:txBody>
                    <a:bodyPr/>
                    <a:lstStyle/>
                    <a:p>
                      <a:pPr algn="ctr"/>
                      <a:r>
                        <a:rPr kumimoji="0" lang="en-US" sz="1600" b="1" kern="1200" dirty="0" smtClean="0">
                          <a:solidFill>
                            <a:schemeClr val="dk1"/>
                          </a:solidFill>
                          <a:latin typeface="+mn-lt"/>
                          <a:ea typeface="+mn-ea"/>
                          <a:cs typeface="+mn-cs"/>
                        </a:rPr>
                        <a:t>University of Granada</a:t>
                      </a:r>
                      <a:endParaRPr lang="ru-RU" sz="1600"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en-US" dirty="0" smtClean="0"/>
                        <a:t>0</a:t>
                      </a:r>
                      <a:endParaRPr lang="ru-RU"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en-US"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en-US" dirty="0" smtClean="0"/>
                        <a:t>0</a:t>
                      </a:r>
                      <a:endParaRPr lang="ru-RU" dirty="0"/>
                    </a:p>
                  </a:txBody>
                  <a:tcPr/>
                </a:tc>
                <a:tc>
                  <a:txBody>
                    <a:bodyPr/>
                    <a:lstStyle/>
                    <a:p>
                      <a:pPr algn="ctr"/>
                      <a:endParaRPr lang="en-US" dirty="0" smtClean="0"/>
                    </a:p>
                    <a:p>
                      <a:pPr algn="ctr"/>
                      <a:r>
                        <a:rPr lang="en-US" dirty="0" smtClean="0"/>
                        <a:t>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en-US" dirty="0" smtClean="0"/>
                        <a:t>5</a:t>
                      </a:r>
                    </a:p>
                    <a:p>
                      <a:pPr algn="ctr"/>
                      <a:r>
                        <a:rPr lang="en-US" sz="1200" dirty="0" smtClean="0"/>
                        <a:t>days</a:t>
                      </a:r>
                      <a:endParaRPr lang="ru-RU" sz="1200" dirty="0"/>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1785926"/>
            <a:ext cx="3429000" cy="2057400"/>
          </a:xfrm>
        </p:spPr>
        <p:txBody>
          <a:bodyPr/>
          <a:lstStyle/>
          <a:p>
            <a:pPr algn="ctr"/>
            <a:r>
              <a:rPr lang="en-US" dirty="0" err="1" smtClean="0"/>
              <a:t>Complutense</a:t>
            </a:r>
            <a:r>
              <a:rPr lang="en-US" dirty="0" smtClean="0"/>
              <a:t> University of Madrid, Spain</a:t>
            </a:r>
            <a:r>
              <a:rPr lang="ru-RU" dirty="0" smtClean="0"/>
              <a:t/>
            </a:r>
            <a:br>
              <a:rPr lang="ru-RU" dirty="0" smtClean="0"/>
            </a:br>
            <a:r>
              <a:rPr lang="en-US" dirty="0" smtClean="0"/>
              <a:t> </a:t>
            </a:r>
            <a:endParaRPr lang="ru-RU" dirty="0"/>
          </a:p>
        </p:txBody>
      </p:sp>
      <p:pic>
        <p:nvPicPr>
          <p:cNvPr id="5" name="Рисунок 4" descr="Rectorado_de_la_Universidad_Complutense_de_Madrid.jpg"/>
          <p:cNvPicPr>
            <a:picLocks noGrp="1" noChangeAspect="1"/>
          </p:cNvPicPr>
          <p:nvPr>
            <p:ph type="pic" idx="1"/>
          </p:nvPr>
        </p:nvPicPr>
        <p:blipFill>
          <a:blip r:embed="rId2"/>
          <a:srcRect t="12526" b="12526"/>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7043758" cy="714380"/>
          </a:xfrm>
        </p:spPr>
        <p:txBody>
          <a:bodyPr/>
          <a:lstStyle/>
          <a:p>
            <a:pPr algn="ctr"/>
            <a:r>
              <a:t>Complutense University of Madrid, Spain</a:t>
            </a:r>
            <a:endParaRPr lang="ru-RU" dirty="0"/>
          </a:p>
        </p:txBody>
      </p:sp>
      <p:sp>
        <p:nvSpPr>
          <p:cNvPr id="6" name="Текст 2"/>
          <p:cNvSpPr>
            <a:spLocks noGrp="1"/>
          </p:cNvSpPr>
          <p:nvPr>
            <p:ph type="body" idx="2"/>
          </p:nvPr>
        </p:nvSpPr>
        <p:spPr>
          <a:xfrm>
            <a:off x="-32" y="5643578"/>
            <a:ext cx="4143404" cy="1000132"/>
          </a:xfrm>
        </p:spPr>
        <p:txBody>
          <a:bodyPr>
            <a:normAutofit fontScale="92500" lnSpcReduction="20000"/>
          </a:bodyPr>
          <a:lstStyle/>
          <a:p>
            <a:pPr algn="ctr"/>
            <a:r>
              <a:rPr lang="en-US" b="1" dirty="0" smtClean="0"/>
              <a:t>MSLU → </a:t>
            </a:r>
            <a:r>
              <a:rPr lang="en-US" b="1" dirty="0" err="1" smtClean="0"/>
              <a:t>Complutense</a:t>
            </a:r>
            <a:endParaRPr lang="ru-RU" b="1" dirty="0" smtClean="0"/>
          </a:p>
          <a:p>
            <a:pPr algn="ctr"/>
            <a:endParaRPr lang="ru-RU" dirty="0" smtClean="0"/>
          </a:p>
          <a:p>
            <a:r>
              <a:rPr lang="en-US" dirty="0" smtClean="0"/>
              <a:t>Implemented mobility</a:t>
            </a:r>
            <a:r>
              <a:rPr lang="ru-RU" dirty="0" smtClean="0"/>
              <a:t> 2016:     </a:t>
            </a:r>
            <a:r>
              <a:rPr lang="en-US" dirty="0" smtClean="0"/>
              <a:t>  </a:t>
            </a:r>
            <a:r>
              <a:rPr lang="ru-RU" dirty="0" smtClean="0"/>
              <a:t>–  </a:t>
            </a:r>
            <a:r>
              <a:rPr lang="en-US" dirty="0" smtClean="0"/>
              <a:t>3</a:t>
            </a:r>
            <a:r>
              <a:rPr lang="ru-RU" dirty="0" smtClean="0"/>
              <a:t> </a:t>
            </a:r>
            <a:r>
              <a:rPr lang="en-US" dirty="0" smtClean="0"/>
              <a:t>undergraduates</a:t>
            </a:r>
            <a:endParaRPr lang="ru-RU" dirty="0" smtClean="0"/>
          </a:p>
          <a:p>
            <a:endParaRPr lang="ru-RU" dirty="0" smtClean="0"/>
          </a:p>
          <a:p>
            <a:r>
              <a:rPr lang="en-US" dirty="0" smtClean="0"/>
              <a:t>Selected candidates 2016/2017:</a:t>
            </a:r>
            <a:r>
              <a:rPr lang="ru-RU" smtClean="0"/>
              <a:t> - </a:t>
            </a:r>
            <a:r>
              <a:rPr lang="ru-RU" dirty="0" smtClean="0"/>
              <a:t>1 </a:t>
            </a:r>
            <a:r>
              <a:rPr lang="en-US" dirty="0" smtClean="0"/>
              <a:t>staff</a:t>
            </a:r>
            <a:r>
              <a:rPr lang="ru-RU" dirty="0" smtClean="0"/>
              <a:t> </a:t>
            </a:r>
          </a:p>
          <a:p>
            <a:r>
              <a:rPr lang="ru-RU" dirty="0" smtClean="0"/>
              <a:t>                                                                     </a:t>
            </a:r>
          </a:p>
          <a:p>
            <a:endParaRPr lang="ru-RU" dirty="0"/>
          </a:p>
        </p:txBody>
      </p:sp>
      <p:graphicFrame>
        <p:nvGraphicFramePr>
          <p:cNvPr id="5" name="Содержимое 4"/>
          <p:cNvGraphicFramePr>
            <a:graphicFrameLocks noGrp="1"/>
          </p:cNvGraphicFramePr>
          <p:nvPr>
            <p:ph sz="half" idx="1"/>
          </p:nvPr>
        </p:nvGraphicFramePr>
        <p:xfrm>
          <a:off x="142844" y="857233"/>
          <a:ext cx="7572428" cy="4650645"/>
        </p:xfrm>
        <a:graphic>
          <a:graphicData uri="http://schemas.openxmlformats.org/drawingml/2006/table">
            <a:tbl>
              <a:tblPr firstRow="1" bandRow="1">
                <a:tableStyleId>{5C22544A-7EE6-4342-B048-85BDC9FD1C3A}</a:tableStyleId>
              </a:tblPr>
              <a:tblGrid>
                <a:gridCol w="1428760"/>
                <a:gridCol w="571504"/>
                <a:gridCol w="642942"/>
                <a:gridCol w="500066"/>
                <a:gridCol w="785818"/>
                <a:gridCol w="1000132"/>
                <a:gridCol w="642942"/>
                <a:gridCol w="1143008"/>
                <a:gridCol w="857256"/>
              </a:tblGrid>
              <a:tr h="912158">
                <a:tc>
                  <a:txBody>
                    <a:bodyPr/>
                    <a:lstStyle/>
                    <a:p>
                      <a:pPr algn="ctr"/>
                      <a:endParaRPr lang="ru-RU" dirty="0"/>
                    </a:p>
                  </a:txBody>
                  <a:tcPr/>
                </a:tc>
                <a:tc gridSpan="3">
                  <a:txBody>
                    <a:bodyPr/>
                    <a:lstStyle/>
                    <a:p>
                      <a:pPr algn="ctr"/>
                      <a:endParaRPr kumimoji="0" lang="ru-RU" sz="1800" b="1" kern="1200" dirty="0" smtClean="0">
                        <a:solidFill>
                          <a:schemeClr val="lt1"/>
                        </a:solidFill>
                        <a:latin typeface="+mn-lt"/>
                        <a:ea typeface="+mn-ea"/>
                        <a:cs typeface="+mn-cs"/>
                      </a:endParaRPr>
                    </a:p>
                    <a:p>
                      <a:pPr algn="ctr"/>
                      <a:r>
                        <a:rPr kumimoji="0" lang="en-US" sz="1800" b="1" kern="1200" dirty="0" smtClean="0">
                          <a:solidFill>
                            <a:schemeClr val="lt1"/>
                          </a:solidFill>
                          <a:latin typeface="+mn-lt"/>
                          <a:ea typeface="+mn-ea"/>
                          <a:cs typeface="+mn-cs"/>
                        </a:rPr>
                        <a:t>Total</a:t>
                      </a:r>
                      <a:endParaRPr lang="ru-RU" dirty="0"/>
                    </a:p>
                  </a:txBody>
                  <a:tcPr/>
                </a:tc>
                <a:tc hMerge="1">
                  <a:txBody>
                    <a:bodyPr/>
                    <a:lstStyle/>
                    <a:p>
                      <a:endParaRPr lang="ru-RU"/>
                    </a:p>
                  </a:txBody>
                  <a:tcPr/>
                </a:tc>
                <a:tc hMerge="1">
                  <a:txBody>
                    <a:bodyPr/>
                    <a:lstStyle/>
                    <a:p>
                      <a:endParaRPr lang="ru-RU"/>
                    </a:p>
                  </a:txBody>
                  <a:tcPr/>
                </a:tc>
                <a:tc gridSpan="3">
                  <a:txBody>
                    <a:bodyPr/>
                    <a:lstStyle/>
                    <a:p>
                      <a:pPr algn="ctr"/>
                      <a:r>
                        <a:rPr kumimoji="0" lang="en-US" sz="1800" b="1" kern="1200" dirty="0" smtClean="0">
                          <a:solidFill>
                            <a:schemeClr val="lt1"/>
                          </a:solidFill>
                          <a:latin typeface="+mn-lt"/>
                          <a:ea typeface="+mn-ea"/>
                          <a:cs typeface="+mn-cs"/>
                        </a:rPr>
                        <a:t>Total number of months of the study periods</a:t>
                      </a:r>
                      <a:endParaRPr lang="ru-RU" dirty="0"/>
                    </a:p>
                  </a:txBody>
                  <a:tcPr/>
                </a:tc>
                <a:tc hMerge="1">
                  <a:txBody>
                    <a:bodyPr/>
                    <a:lstStyle/>
                    <a:p>
                      <a:endParaRPr lang="ru-RU"/>
                    </a:p>
                  </a:txBody>
                  <a:tcPr/>
                </a:tc>
                <a:tc hMerge="1">
                  <a:txBody>
                    <a:bodyPr/>
                    <a:lstStyle/>
                    <a:p>
                      <a:endParaRPr lang="ru-RU" dirty="0"/>
                    </a:p>
                  </a:txBody>
                  <a:tcPr/>
                </a:tc>
                <a:tc gridSpan="2">
                  <a:txBody>
                    <a:bodyPr/>
                    <a:lstStyle/>
                    <a:p>
                      <a:pPr algn="ctr"/>
                      <a:r>
                        <a:rPr kumimoji="0" lang="en-US" sz="1800" b="1" kern="1200" dirty="0" smtClean="0">
                          <a:solidFill>
                            <a:schemeClr val="lt1"/>
                          </a:solidFill>
                          <a:latin typeface="+mn-lt"/>
                          <a:ea typeface="+mn-ea"/>
                          <a:cs typeface="+mn-cs"/>
                        </a:rPr>
                        <a:t>Recommended language of instruction level</a:t>
                      </a:r>
                      <a:endParaRPr lang="ru-RU" dirty="0"/>
                    </a:p>
                  </a:txBody>
                  <a:tcPr/>
                </a:tc>
                <a:tc hMerge="1">
                  <a:txBody>
                    <a:bodyPr/>
                    <a:lstStyle/>
                    <a:p>
                      <a:endParaRPr lang="ru-RU" dirty="0"/>
                    </a:p>
                  </a:txBody>
                  <a:tcPr/>
                </a:tc>
              </a:tr>
              <a:tr h="1724565">
                <a:tc>
                  <a:txBody>
                    <a:bodyPr/>
                    <a:lstStyle/>
                    <a:p>
                      <a:pPr algn="ctr"/>
                      <a:endParaRPr lang="ru-RU" dirty="0"/>
                    </a:p>
                  </a:txBody>
                  <a:tcPr/>
                </a:tc>
                <a:tc>
                  <a:txBody>
                    <a:bodyPr/>
                    <a:lstStyle/>
                    <a:p>
                      <a:pPr algn="ctr"/>
                      <a:r>
                        <a:rPr kumimoji="0" lang="en-US" sz="1800" b="1" kern="1200" dirty="0" smtClean="0">
                          <a:solidFill>
                            <a:schemeClr val="dk1"/>
                          </a:solidFill>
                          <a:latin typeface="+mn-lt"/>
                          <a:ea typeface="+mn-ea"/>
                          <a:cs typeface="+mn-cs"/>
                        </a:rPr>
                        <a:t>Undergraduate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Postgraduate</a:t>
                      </a:r>
                      <a:endParaRPr lang="ru-RU" dirty="0"/>
                    </a:p>
                  </a:txBody>
                  <a:tcPr marL="68580" marR="68580" marT="0" marB="0"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Undergraduate</a:t>
                      </a:r>
                      <a:endParaRPr lang="ru-RU" dirty="0" smtClean="0"/>
                    </a:p>
                    <a:p>
                      <a:pPr algn="ctr"/>
                      <a:endParaRPr lang="ru-RU" dirty="0"/>
                    </a:p>
                  </a:txBody>
                  <a:tcPr vert="vert270"/>
                </a:tc>
                <a:tc>
                  <a:txBody>
                    <a:bodyPr/>
                    <a:lstStyle/>
                    <a:p>
                      <a:pPr algn="ctr"/>
                      <a:endParaRPr kumimoji="0" lang="en-US" sz="1800" b="1" kern="1200" dirty="0" smtClean="0">
                        <a:solidFill>
                          <a:schemeClr val="dk1"/>
                        </a:solidFill>
                        <a:latin typeface="+mn-lt"/>
                        <a:ea typeface="+mn-ea"/>
                        <a:cs typeface="+mn-cs"/>
                      </a:endParaRPr>
                    </a:p>
                    <a:p>
                      <a:pPr algn="ct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c>
                  <a:txBody>
                    <a:bodyPr/>
                    <a:lstStyle/>
                    <a:p>
                      <a:pPr algn="ctr"/>
                      <a:endParaRPr kumimoji="0" lang="en-US" sz="1800" b="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smtClean="0">
                          <a:solidFill>
                            <a:schemeClr val="dk1"/>
                          </a:solidFill>
                          <a:latin typeface="+mn-lt"/>
                          <a:ea typeface="+mn-ea"/>
                          <a:cs typeface="+mn-cs"/>
                        </a:rPr>
                        <a:t>Undergraduate</a:t>
                      </a:r>
                      <a:endParaRPr lang="ru-RU" dirty="0" smtClean="0"/>
                    </a:p>
                    <a:p>
                      <a:pPr algn="ctr"/>
                      <a:r>
                        <a:rPr kumimoji="0" lang="ru-RU" sz="1800" b="1" kern="1200" dirty="0" smtClean="0">
                          <a:solidFill>
                            <a:schemeClr val="dk1"/>
                          </a:solidFill>
                          <a:latin typeface="+mn-lt"/>
                          <a:ea typeface="+mn-ea"/>
                          <a:cs typeface="+mn-cs"/>
                        </a:rPr>
                        <a:t>/</a:t>
                      </a:r>
                      <a:r>
                        <a:rPr kumimoji="0" lang="en-US" sz="1800" b="1" kern="1200" dirty="0" smtClean="0">
                          <a:solidFill>
                            <a:schemeClr val="dk1"/>
                          </a:solidFill>
                          <a:latin typeface="+mn-lt"/>
                          <a:ea typeface="+mn-ea"/>
                          <a:cs typeface="+mn-cs"/>
                        </a:rPr>
                        <a:t>Postgraduate</a:t>
                      </a:r>
                      <a:endParaRPr lang="ru-RU" dirty="0"/>
                    </a:p>
                  </a:txBody>
                  <a:tcPr vert="vert270"/>
                </a:tc>
                <a:tc>
                  <a:txBody>
                    <a:bodyPr/>
                    <a:lstStyle/>
                    <a:p>
                      <a:pPr algn="ctr"/>
                      <a:r>
                        <a:rPr kumimoji="0" lang="en-US" sz="1800" b="1" kern="1200" dirty="0" smtClean="0">
                          <a:solidFill>
                            <a:schemeClr val="dk1"/>
                          </a:solidFill>
                          <a:latin typeface="+mn-lt"/>
                          <a:ea typeface="+mn-ea"/>
                          <a:cs typeface="+mn-cs"/>
                        </a:rPr>
                        <a:t>Staff</a:t>
                      </a:r>
                      <a:endParaRPr lang="ru-RU" dirty="0"/>
                    </a:p>
                  </a:txBody>
                  <a:tcPr vert="vert270"/>
                </a:tc>
              </a:tr>
              <a:tr h="912158">
                <a:tc>
                  <a:txBody>
                    <a:bodyPr/>
                    <a:lstStyle/>
                    <a:p>
                      <a:pPr algn="ctr"/>
                      <a:endParaRPr kumimoji="0" lang="en-US" sz="1800" b="1" kern="1200" dirty="0" smtClean="0">
                        <a:solidFill>
                          <a:schemeClr val="dk1"/>
                        </a:solidFill>
                        <a:latin typeface="+mn-lt"/>
                        <a:ea typeface="+mn-ea"/>
                        <a:cs typeface="+mn-cs"/>
                      </a:endParaRPr>
                    </a:p>
                    <a:p>
                      <a:pPr algn="ctr"/>
                      <a:r>
                        <a:rPr kumimoji="0" lang="en-US" sz="1600" b="1" kern="1200" dirty="0" smtClean="0">
                          <a:solidFill>
                            <a:schemeClr val="dk1"/>
                          </a:solidFill>
                          <a:latin typeface="+mn-lt"/>
                          <a:ea typeface="+mn-ea"/>
                          <a:cs typeface="+mn-cs"/>
                        </a:rPr>
                        <a:t>MSLU</a:t>
                      </a:r>
                      <a:endParaRPr lang="ru-RU" sz="1600" dirty="0"/>
                    </a:p>
                  </a:txBody>
                  <a:tcPr/>
                </a:tc>
                <a:tc>
                  <a:txBody>
                    <a:bodyPr/>
                    <a:lstStyle/>
                    <a:p>
                      <a:pPr algn="ctr"/>
                      <a:endParaRPr lang="en-US" dirty="0" smtClean="0"/>
                    </a:p>
                    <a:p>
                      <a:pPr algn="ctr"/>
                      <a:r>
                        <a:rPr lang="en-US" dirty="0" smtClean="0"/>
                        <a:t>3</a:t>
                      </a:r>
                      <a:endParaRPr lang="ru-RU" dirty="0"/>
                    </a:p>
                  </a:txBody>
                  <a:tcPr/>
                </a:tc>
                <a:tc>
                  <a:txBody>
                    <a:bodyPr/>
                    <a:lstStyle/>
                    <a:p>
                      <a:pPr algn="ctr"/>
                      <a:endParaRPr lang="en-US" dirty="0" smtClean="0"/>
                    </a:p>
                    <a:p>
                      <a:pPr algn="ctr"/>
                      <a:r>
                        <a:rPr lang="ru-RU" dirty="0" smtClean="0"/>
                        <a:t>0</a:t>
                      </a:r>
                      <a:endParaRPr lang="ru-RU" dirty="0"/>
                    </a:p>
                    <a:p>
                      <a:pPr algn="ctr"/>
                      <a:endParaRPr lang="en-US" dirty="0" smtClean="0"/>
                    </a:p>
                  </a:txBody>
                  <a:tcPr/>
                </a:tc>
                <a:tc>
                  <a:txBody>
                    <a:bodyPr/>
                    <a:lstStyle/>
                    <a:p>
                      <a:pPr algn="ctr"/>
                      <a:endParaRPr lang="en-US" dirty="0" smtClean="0"/>
                    </a:p>
                    <a:p>
                      <a:pPr algn="ctr"/>
                      <a:r>
                        <a:rPr lang="ru-RU" dirty="0" smtClean="0"/>
                        <a:t>1</a:t>
                      </a:r>
                      <a:endParaRPr lang="ru-RU" dirty="0"/>
                    </a:p>
                  </a:txBody>
                  <a:tcPr/>
                </a:tc>
                <a:tc>
                  <a:txBody>
                    <a:bodyPr/>
                    <a:lstStyle/>
                    <a:p>
                      <a:pPr algn="ctr"/>
                      <a:endParaRPr lang="en-US" dirty="0" smtClean="0"/>
                    </a:p>
                    <a:p>
                      <a:pPr algn="ctr"/>
                      <a:r>
                        <a:rPr lang="ru-RU" dirty="0" smtClean="0"/>
                        <a:t>5</a:t>
                      </a:r>
                      <a:endParaRPr lang="en-US" dirty="0" smtClean="0"/>
                    </a:p>
                    <a:p>
                      <a:pPr algn="ctr"/>
                      <a:r>
                        <a:rPr lang="en-US" sz="1200" dirty="0" smtClean="0"/>
                        <a:t>months</a:t>
                      </a:r>
                      <a:endParaRPr lang="ru-RU" sz="1200" dirty="0"/>
                    </a:p>
                  </a:txBody>
                  <a:tcPr/>
                </a:tc>
                <a:tc>
                  <a:txBody>
                    <a:bodyPr/>
                    <a:lstStyle/>
                    <a:p>
                      <a:pPr algn="ctr"/>
                      <a:endParaRPr lang="en-US" dirty="0" smtClean="0"/>
                    </a:p>
                    <a:p>
                      <a:pPr algn="ctr"/>
                      <a:r>
                        <a:rPr lang="en-US" dirty="0" smtClean="0"/>
                        <a:t>0</a:t>
                      </a:r>
                    </a:p>
                    <a:p>
                      <a:pPr algn="ctr"/>
                      <a:endParaRPr lang="ru-RU" dirty="0"/>
                    </a:p>
                  </a:txBody>
                  <a:tcPr/>
                </a:tc>
                <a:tc>
                  <a:txBody>
                    <a:bodyPr/>
                    <a:lstStyle/>
                    <a:p>
                      <a:pPr algn="ctr"/>
                      <a:endParaRPr lang="en-US" dirty="0" smtClean="0"/>
                    </a:p>
                    <a:p>
                      <a:pPr algn="ctr"/>
                      <a:r>
                        <a:rPr lang="en-US" dirty="0" smtClean="0"/>
                        <a:t>7</a:t>
                      </a:r>
                    </a:p>
                    <a:p>
                      <a:pPr algn="ctr"/>
                      <a:r>
                        <a:rPr lang="en-US" sz="1200" dirty="0" smtClean="0"/>
                        <a:t>days</a:t>
                      </a:r>
                      <a:endParaRPr lang="ru-RU" sz="1200" dirty="0"/>
                    </a:p>
                  </a:txBody>
                  <a:tcPr/>
                </a:tc>
                <a:tc>
                  <a:txBody>
                    <a:bodyPr/>
                    <a:lstStyle/>
                    <a:p>
                      <a:pPr algn="ctr"/>
                      <a:endParaRPr lang="en-US" dirty="0" smtClean="0"/>
                    </a:p>
                    <a:p>
                      <a:pPr algn="ctr"/>
                      <a:r>
                        <a:rPr lang="en-US" dirty="0" smtClean="0"/>
                        <a:t>B1</a:t>
                      </a:r>
                      <a:endParaRPr lang="ru-RU" dirty="0"/>
                    </a:p>
                  </a:txBody>
                  <a:tcPr/>
                </a:tc>
                <a:tc>
                  <a:txBody>
                    <a:bodyPr/>
                    <a:lstStyle/>
                    <a:p>
                      <a:pPr algn="ctr"/>
                      <a:endParaRPr lang="en-US" dirty="0" smtClean="0"/>
                    </a:p>
                    <a:p>
                      <a:pPr algn="ctr"/>
                      <a:r>
                        <a:rPr lang="en-US" dirty="0" smtClean="0"/>
                        <a:t>B2</a:t>
                      </a:r>
                      <a:endParaRPr lang="ru-RU" dirty="0"/>
                    </a:p>
                  </a:txBody>
                  <a:tcPr/>
                </a:tc>
              </a:tr>
              <a:tr h="1094589">
                <a:tc>
                  <a:txBody>
                    <a:bodyPr/>
                    <a:lstStyle/>
                    <a:p>
                      <a:pPr algn="ctr"/>
                      <a:r>
                        <a:rPr kumimoji="0" lang="en-US" sz="1600" b="1" kern="1200" dirty="0" err="1" smtClean="0">
                          <a:solidFill>
                            <a:schemeClr val="dk1"/>
                          </a:solidFill>
                          <a:latin typeface="+mn-lt"/>
                          <a:ea typeface="+mn-ea"/>
                          <a:cs typeface="+mn-cs"/>
                        </a:rPr>
                        <a:t>Complutense</a:t>
                      </a:r>
                      <a:r>
                        <a:rPr kumimoji="0" lang="en-US" sz="1600" b="1" kern="1200" baseline="0" dirty="0" smtClean="0">
                          <a:solidFill>
                            <a:schemeClr val="dk1"/>
                          </a:solidFill>
                          <a:latin typeface="+mn-lt"/>
                          <a:ea typeface="+mn-ea"/>
                          <a:cs typeface="+mn-cs"/>
                        </a:rPr>
                        <a:t> University</a:t>
                      </a:r>
                      <a:r>
                        <a:rPr kumimoji="0" lang="en-US" sz="1600" b="1" kern="1200" dirty="0" smtClean="0">
                          <a:solidFill>
                            <a:schemeClr val="dk1"/>
                          </a:solidFill>
                          <a:latin typeface="+mn-lt"/>
                          <a:ea typeface="+mn-ea"/>
                          <a:cs typeface="+mn-cs"/>
                        </a:rPr>
                        <a:t> of Madrid</a:t>
                      </a:r>
                      <a:endParaRPr lang="ru-RU" sz="1600"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2</a:t>
                      </a:r>
                      <a:endParaRPr lang="ru-RU" dirty="0"/>
                    </a:p>
                  </a:txBody>
                  <a:tcPr/>
                </a:tc>
                <a:tc>
                  <a:txBody>
                    <a:bodyPr/>
                    <a:lstStyle/>
                    <a:p>
                      <a:pPr algn="ctr"/>
                      <a:endParaRPr lang="en-US" dirty="0" smtClean="0"/>
                    </a:p>
                    <a:p>
                      <a:pPr algn="ctr"/>
                      <a:r>
                        <a:rPr lang="en-US" dirty="0" smtClean="0"/>
                        <a:t>1</a:t>
                      </a:r>
                      <a:endParaRPr lang="ru-RU" dirty="0"/>
                    </a:p>
                  </a:txBody>
                  <a:tcPr/>
                </a:tc>
                <a:tc>
                  <a:txBody>
                    <a:bodyPr/>
                    <a:lstStyle/>
                    <a:p>
                      <a:pPr algn="ctr"/>
                      <a:endParaRPr lang="en-US" dirty="0" smtClean="0"/>
                    </a:p>
                    <a:p>
                      <a:pPr algn="ctr"/>
                      <a:r>
                        <a:rPr lang="en-US"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en-US"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months</a:t>
                      </a:r>
                      <a:endParaRPr lang="ru-RU" sz="1200" dirty="0" smtClean="0"/>
                    </a:p>
                    <a:p>
                      <a:pPr algn="ctr"/>
                      <a:endParaRPr lang="ru-RU" dirty="0"/>
                    </a:p>
                  </a:txBody>
                  <a:tcPr/>
                </a:tc>
                <a:tc>
                  <a:txBody>
                    <a:bodyPr/>
                    <a:lstStyle/>
                    <a:p>
                      <a:pPr algn="ctr"/>
                      <a:endParaRPr lang="en-US" dirty="0" smtClean="0"/>
                    </a:p>
                    <a:p>
                      <a:pPr algn="ctr"/>
                      <a:r>
                        <a:rPr lang="en-US" dirty="0" smtClean="0"/>
                        <a:t>7</a:t>
                      </a:r>
                    </a:p>
                    <a:p>
                      <a:pPr algn="ctr"/>
                      <a:r>
                        <a:rPr lang="en-US" sz="1200" dirty="0" smtClean="0"/>
                        <a:t>days</a:t>
                      </a:r>
                      <a:endParaRPr lang="ru-RU" sz="1200" dirty="0"/>
                    </a:p>
                  </a:txBody>
                  <a:tcPr/>
                </a:tc>
                <a:tc>
                  <a:txBody>
                    <a:bodyPr/>
                    <a:lstStyle/>
                    <a:p>
                      <a:pPr algn="ctr"/>
                      <a:endParaRPr lang="en-US" dirty="0" smtClean="0"/>
                    </a:p>
                    <a:p>
                      <a:pPr algn="ctr"/>
                      <a:r>
                        <a:rPr lang="en-US" dirty="0" smtClean="0"/>
                        <a:t>B2-C1</a:t>
                      </a:r>
                      <a:endParaRPr lang="ru-RU" dirty="0"/>
                    </a:p>
                  </a:txBody>
                  <a:tcPr/>
                </a:tc>
                <a:tc>
                  <a:txBody>
                    <a:bodyPr/>
                    <a:lstStyle/>
                    <a:p>
                      <a:pPr algn="ctr"/>
                      <a:endParaRPr lang="en-US" dirty="0" smtClean="0"/>
                    </a:p>
                    <a:p>
                      <a:pPr algn="ctr"/>
                      <a:r>
                        <a:rPr lang="en-US" dirty="0" smtClean="0"/>
                        <a:t>B2</a:t>
                      </a:r>
                      <a:endParaRPr lang="ru-RU" dirty="0"/>
                    </a:p>
                  </a:txBody>
                  <a:tcPr/>
                </a:tc>
              </a:tr>
            </a:tbl>
          </a:graphicData>
        </a:graphic>
      </p:graphicFrame>
      <p:sp>
        <p:nvSpPr>
          <p:cNvPr id="7" name="Текст 2"/>
          <p:cNvSpPr txBox="1">
            <a:spLocks/>
          </p:cNvSpPr>
          <p:nvPr/>
        </p:nvSpPr>
        <p:spPr>
          <a:xfrm>
            <a:off x="4143372" y="5643578"/>
            <a:ext cx="4000528" cy="1143008"/>
          </a:xfrm>
          <a:prstGeom prst="rect">
            <a:avLst/>
          </a:prstGeom>
        </p:spPr>
        <p:txBody>
          <a:bodyPr rot="0" spcFirstLastPara="0" vertOverflow="overflow" horzOverflow="overflow" vert="horz" wrap="square" lIns="45720" tIns="0" rIns="0" bIns="0" numCol="1" spcCol="0" rtlCol="0" fromWordArt="0" anchor="t" anchorCtr="0" forceAA="0" compatLnSpc="1">
            <a:normAutofit fontScale="85000" lnSpcReduction="20000"/>
          </a:bodyPr>
          <a:lstStyle/>
          <a:p>
            <a:pPr lvl="0" algn="ctr">
              <a:buClr>
                <a:schemeClr val="tx2"/>
              </a:buClr>
              <a:buSzPct val="73000"/>
            </a:pPr>
            <a:r>
              <a:rPr lang="en-US" sz="1500" b="1" dirty="0" err="1" smtClean="0"/>
              <a:t>Complutense</a:t>
            </a:r>
            <a:r>
              <a:rPr lang="ru-RU" sz="1500" b="1" dirty="0" smtClean="0"/>
              <a:t> → </a:t>
            </a:r>
            <a:r>
              <a:rPr lang="en-US" sz="1500" b="1" dirty="0" smtClean="0"/>
              <a:t>MSLU </a:t>
            </a:r>
            <a:endParaRPr lang="ru-RU" sz="1500" b="1" dirty="0" smtClean="0"/>
          </a:p>
          <a:p>
            <a:pPr lvl="0" algn="ctr">
              <a:buClr>
                <a:schemeClr val="tx2"/>
              </a:buClr>
              <a:buSzPct val="73000"/>
            </a:pPr>
            <a:endParaRPr lang="ru-RU" sz="1500" b="1" dirty="0" smtClean="0"/>
          </a:p>
          <a:p>
            <a:pPr lvl="0">
              <a:buClr>
                <a:schemeClr val="tx2"/>
              </a:buClr>
              <a:buSzPct val="73000"/>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Implemented mobility</a:t>
            </a:r>
            <a:r>
              <a:rPr kumimoji="0" lang="ru-RU" sz="1500" b="0" i="0" u="none" strike="noStrike" kern="1200" cap="none" spc="0" normalizeH="0" baseline="0" noProof="0" dirty="0" smtClean="0">
                <a:ln>
                  <a:noFill/>
                </a:ln>
                <a:solidFill>
                  <a:schemeClr val="tx1"/>
                </a:solidFill>
                <a:effectLst/>
                <a:uLnTx/>
                <a:uFillTx/>
                <a:latin typeface="+mn-lt"/>
                <a:ea typeface="+mn-ea"/>
                <a:cs typeface="+mn-cs"/>
              </a:rPr>
              <a:t> 2016</a:t>
            </a:r>
            <a:r>
              <a:rPr lang="ru-RU" sz="1500" dirty="0" smtClean="0"/>
              <a:t>:        - 1 </a:t>
            </a:r>
            <a:r>
              <a:rPr lang="en-US" sz="1500" dirty="0" smtClean="0"/>
              <a:t>staff</a:t>
            </a:r>
            <a:r>
              <a:rPr lang="ru-RU" sz="1500" dirty="0" smtClean="0"/>
              <a:t> </a:t>
            </a:r>
          </a:p>
          <a:p>
            <a:pPr lvl="0">
              <a:buClr>
                <a:schemeClr val="tx2"/>
              </a:buClr>
              <a:buSzPct val="73000"/>
            </a:pPr>
            <a:endParaRPr kumimoji="0" lang="ru-RU" sz="1500" b="0" i="0" u="none" strike="noStrike" kern="1200" cap="none" spc="0" normalizeH="0" baseline="0" noProof="0" dirty="0" smtClean="0">
              <a:ln>
                <a:noFill/>
              </a:ln>
              <a:solidFill>
                <a:schemeClr val="tx1"/>
              </a:solidFill>
              <a:effectLst/>
              <a:uLnTx/>
              <a:uFillTx/>
              <a:latin typeface="+mn-lt"/>
              <a:ea typeface="+mn-ea"/>
              <a:cs typeface="+mn-cs"/>
            </a:endParaRPr>
          </a:p>
          <a:p>
            <a:r>
              <a:rPr kumimoji="0" lang="en-US" sz="1500" b="0" i="0" u="none" strike="noStrike" kern="1200" cap="none" spc="0" normalizeH="0" baseline="0" noProof="0" dirty="0" smtClean="0">
                <a:ln>
                  <a:noFill/>
                </a:ln>
                <a:solidFill>
                  <a:schemeClr val="tx1"/>
                </a:solidFill>
                <a:effectLst/>
                <a:uLnTx/>
                <a:uFillTx/>
                <a:latin typeface="+mn-lt"/>
                <a:ea typeface="+mn-ea"/>
                <a:cs typeface="+mn-cs"/>
              </a:rPr>
              <a:t>Selected candidates 2016/2017:</a:t>
            </a:r>
            <a:r>
              <a:rPr kumimoji="0" lang="ru-RU" sz="1500" b="0" i="0" u="none" strike="noStrike" kern="1200" cap="none" spc="0" normalizeH="0" baseline="0" noProof="0" dirty="0" smtClean="0">
                <a:ln>
                  <a:noFill/>
                </a:ln>
                <a:solidFill>
                  <a:schemeClr val="tx1"/>
                </a:solidFill>
                <a:effectLst/>
                <a:uLnTx/>
                <a:uFillTx/>
                <a:latin typeface="+mn-lt"/>
                <a:ea typeface="+mn-ea"/>
                <a:cs typeface="+mn-cs"/>
              </a:rPr>
              <a:t> </a:t>
            </a:r>
            <a:r>
              <a:rPr lang="ru-RU" sz="1500" dirty="0" smtClean="0"/>
              <a:t> - 1 </a:t>
            </a:r>
            <a:r>
              <a:rPr lang="en-US" sz="1500" dirty="0" smtClean="0"/>
              <a:t>undergraduate</a:t>
            </a:r>
            <a:endParaRPr lang="ru-RU" sz="1500" dirty="0" smtClean="0"/>
          </a:p>
          <a:p>
            <a:r>
              <a:rPr lang="ru-RU" sz="1500" dirty="0" smtClean="0"/>
              <a:t>                                                  - 1 </a:t>
            </a:r>
            <a:r>
              <a:rPr lang="en-US" sz="1500" dirty="0" smtClean="0"/>
              <a:t>postgraduate</a:t>
            </a:r>
            <a:endParaRPr kumimoji="0" lang="ru-RU" sz="1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r>
              <a:rPr kumimoji="0" lang="ru-RU" sz="15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
                <a:schemeClr val="tx2"/>
              </a:buClr>
              <a:buSzPct val="73000"/>
              <a:buFont typeface="Wingdings 2"/>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800228"/>
            <a:ext cx="3429000" cy="2057400"/>
          </a:xfrm>
        </p:spPr>
        <p:txBody>
          <a:bodyPr/>
          <a:lstStyle/>
          <a:p>
            <a:pPr algn="ctr"/>
            <a:r>
              <a:rPr lang="en-US" dirty="0" smtClean="0"/>
              <a:t>University of Cadiz, Spain</a:t>
            </a:r>
            <a:r>
              <a:rPr lang="ru-RU" dirty="0" smtClean="0"/>
              <a:t/>
            </a:r>
            <a:br>
              <a:rPr lang="ru-RU" dirty="0" smtClean="0"/>
            </a:br>
            <a:endParaRPr lang="ru-RU" dirty="0"/>
          </a:p>
        </p:txBody>
      </p:sp>
      <p:pic>
        <p:nvPicPr>
          <p:cNvPr id="5" name="Рисунок 4" descr="1.png"/>
          <p:cNvPicPr>
            <a:picLocks noGrp="1" noChangeAspect="1"/>
          </p:cNvPicPr>
          <p:nvPr>
            <p:ph type="pic" idx="1"/>
          </p:nvPr>
        </p:nvPicPr>
        <p:blipFill>
          <a:blip r:embed="rId2"/>
          <a:srcRect l="16654" r="16654"/>
          <a:stretch>
            <a:fillRect/>
          </a:stretch>
        </p:blipFill>
        <p:spPr>
          <a:xfrm>
            <a:off x="663682" y="1041002"/>
            <a:ext cx="2173684" cy="2173684"/>
          </a:xfrm>
        </p:spPr>
      </p:pic>
      <p:pic>
        <p:nvPicPr>
          <p:cNvPr id="7" name="Рисунок 6" descr="800px-Logouniversidadcadiz.svg.png"/>
          <p:cNvPicPr>
            <a:picLocks noChangeAspect="1"/>
          </p:cNvPicPr>
          <p:nvPr/>
        </p:nvPicPr>
        <p:blipFill>
          <a:blip r:embed="rId3" cstate="print"/>
          <a:stretch>
            <a:fillRect/>
          </a:stretch>
        </p:blipFill>
        <p:spPr>
          <a:xfrm>
            <a:off x="857224" y="3357562"/>
            <a:ext cx="1375923" cy="1821378"/>
          </a:xfrm>
          <a:prstGeom prst="rect">
            <a:avLst/>
          </a:prstGeom>
        </p:spPr>
      </p:pic>
      <p:pic>
        <p:nvPicPr>
          <p:cNvPr id="9" name="Рисунок 8" descr="1753723361_79200916578.jpg"/>
          <p:cNvPicPr>
            <a:picLocks noChangeAspect="1"/>
          </p:cNvPicPr>
          <p:nvPr/>
        </p:nvPicPr>
        <p:blipFill>
          <a:blip r:embed="rId4"/>
          <a:stretch>
            <a:fillRect/>
          </a:stretch>
        </p:blipFill>
        <p:spPr>
          <a:xfrm>
            <a:off x="2284270" y="1000108"/>
            <a:ext cx="2639237" cy="1000132"/>
          </a:xfrm>
          <a:prstGeom prst="rect">
            <a:avLst/>
          </a:prstGeom>
        </p:spPr>
      </p:pic>
      <p:pic>
        <p:nvPicPr>
          <p:cNvPr id="6" name="Рисунок 5" descr="220px-RectoradoUCA.jpg"/>
          <p:cNvPicPr>
            <a:picLocks noChangeAspect="1"/>
          </p:cNvPicPr>
          <p:nvPr/>
        </p:nvPicPr>
        <p:blipFill>
          <a:blip r:embed="rId5"/>
          <a:stretch>
            <a:fillRect/>
          </a:stretch>
        </p:blipFill>
        <p:spPr>
          <a:xfrm>
            <a:off x="2500298" y="2143116"/>
            <a:ext cx="2413775" cy="321471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493</TotalTime>
  <Words>691</Words>
  <PresentationFormat>Экран (4:3)</PresentationFormat>
  <Paragraphs>408</Paragraphs>
  <Slides>16</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16</vt:i4>
      </vt:variant>
    </vt:vector>
  </HeadingPairs>
  <TitlesOfParts>
    <vt:vector size="17" baseType="lpstr">
      <vt:lpstr>Изящная</vt:lpstr>
      <vt:lpstr>MSLU in the Programme “Erasmus Plus” </vt:lpstr>
      <vt:lpstr>MSLU in the Programme “Erasmus Plus”</vt:lpstr>
      <vt:lpstr>Слайд 3</vt:lpstr>
      <vt:lpstr>             The selection of candidates is carried out  on a competitive basis  at the level of faculties and institutions of the university    </vt:lpstr>
      <vt:lpstr>University of Granada, Spain </vt:lpstr>
      <vt:lpstr>University of Granada, Spain</vt:lpstr>
      <vt:lpstr>Complutense University of Madrid, Spain  </vt:lpstr>
      <vt:lpstr>Complutense University of Madrid, Spain</vt:lpstr>
      <vt:lpstr>University of Cadiz, Spain </vt:lpstr>
      <vt:lpstr>University of Cadiz, Spain</vt:lpstr>
      <vt:lpstr>University of Castilla-La Mancha, Spain</vt:lpstr>
      <vt:lpstr>University of Castilla-La Mancha, Spain</vt:lpstr>
      <vt:lpstr>University of Poitiers, France </vt:lpstr>
      <vt:lpstr>University of Poitiers, France</vt:lpstr>
      <vt:lpstr>New Bulgarian University, Sofia, Bulgaria   </vt:lpstr>
      <vt:lpstr>New Bulgarian University, Sofia, Bulgaria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MSLU in the Programme “Erasmus Plus” </dc:title>
  <cp:lastModifiedBy>Pogudina</cp:lastModifiedBy>
  <cp:revision>81</cp:revision>
  <dcterms:modified xsi:type="dcterms:W3CDTF">2016-06-16T08:17:16Z</dcterms:modified>
</cp:coreProperties>
</file>